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omments/comment1.xml" ContentType="application/vnd.openxmlformats-officedocument.presentationml.comment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6"/>
  </p:notesMasterIdLst>
  <p:sldIdLst>
    <p:sldId id="271" r:id="rId2"/>
    <p:sldId id="257" r:id="rId3"/>
    <p:sldId id="261" r:id="rId4"/>
    <p:sldId id="260" r:id="rId5"/>
    <p:sldId id="262" r:id="rId6"/>
    <p:sldId id="258" r:id="rId7"/>
    <p:sldId id="263" r:id="rId8"/>
    <p:sldId id="270" r:id="rId9"/>
    <p:sldId id="264" r:id="rId10"/>
    <p:sldId id="265" r:id="rId11"/>
    <p:sldId id="266" r:id="rId12"/>
    <p:sldId id="267" r:id="rId13"/>
    <p:sldId id="268"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ke Gander" initials="MG" lastIdx="1" clrIdx="0">
    <p:extLst>
      <p:ext uri="{19B8F6BF-5375-455C-9EA6-DF929625EA0E}">
        <p15:presenceInfo xmlns:p15="http://schemas.microsoft.com/office/powerpoint/2012/main" userId="8733291b510c228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4632" autoAdjust="0"/>
  </p:normalViewPr>
  <p:slideViewPr>
    <p:cSldViewPr snapToGrid="0">
      <p:cViewPr varScale="1">
        <p:scale>
          <a:sx n="47" d="100"/>
          <a:sy n="47" d="100"/>
        </p:scale>
        <p:origin x="1620" y="36"/>
      </p:cViewPr>
      <p:guideLst/>
    </p:cSldViewPr>
  </p:slideViewPr>
  <p:notesTextViewPr>
    <p:cViewPr>
      <p:scale>
        <a:sx n="1" d="1"/>
        <a:sy n="1" d="1"/>
      </p:scale>
      <p:origin x="0" y="0"/>
    </p:cViewPr>
  </p:notesTextViewPr>
  <p:notesViewPr>
    <p:cSldViewPr snapToGrid="0">
      <p:cViewPr varScale="1">
        <p:scale>
          <a:sx n="57" d="100"/>
          <a:sy n="57" d="100"/>
        </p:scale>
        <p:origin x="2832"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7-01-22T18:18:32.741" idx="1">
    <p:pos x="10" y="10"/>
    <p:text/>
    <p:extLst>
      <p:ext uri="{C676402C-5697-4E1C-873F-D02D1690AC5C}">
        <p15:threadingInfo xmlns:p15="http://schemas.microsoft.com/office/powerpoint/2012/main" timeZoneBias="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80022C-FA26-4D5B-8B76-F7BAE461B10D}" type="datetimeFigureOut">
              <a:rPr lang="en-GB" smtClean="0"/>
              <a:t>19/03/2017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A4F1237-B1B2-423F-8064-1B7A7FEF4EAC}" type="slidenum">
              <a:rPr lang="en-GB" smtClean="0"/>
              <a:t>‹#›</a:t>
            </a:fld>
            <a:endParaRPr lang="en-GB"/>
          </a:p>
        </p:txBody>
      </p:sp>
    </p:spTree>
    <p:extLst>
      <p:ext uri="{BB962C8B-B14F-4D97-AF65-F5344CB8AC3E}">
        <p14:creationId xmlns:p14="http://schemas.microsoft.com/office/powerpoint/2010/main" val="3607687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NOTES FOR PRESENTERS – THE NOTES HERE ARE SUGGESTIONS BUT TRY TO USE YOUR OWN WORDS AND EXPERIENCES AS THE BULLET POINTS COME UP ON THE SLIDE WITH EACH CLICK, NOT JUST READ OUT THE NOTES!</a:t>
            </a:r>
          </a:p>
          <a:p>
            <a:pPr marL="0" indent="0">
              <a:buNone/>
            </a:pPr>
            <a:r>
              <a:rPr lang="en-GB" b="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 sound of bells ringing is deeply rooted in British culture.  Almost everyone in Britain lives within hearing range of bells.  They provide the grand soundtrack to our historic moments, they rejoice when we celebrate and toll in empathy with our grief.</a:t>
            </a:r>
          </a:p>
          <a:p>
            <a:pPr marL="0" indent="0">
              <a:buNone/>
            </a:pPr>
            <a:endParaRPr lang="en-GB" b="1" dirty="0">
              <a:solidFill>
                <a:schemeClr val="accent1">
                  <a:lumMod val="75000"/>
                </a:schemeClr>
              </a:solidFill>
            </a:endParaRPr>
          </a:p>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 bitter-sweet sound of just one bell or the majesty of a whole peal, has become part of the English heritage and much of the country's history can be traced through the history of its bells.  They call us to wake, to pray, to work, to arms, to feast, to celebrate and, in times of crisis, to come together.</a:t>
            </a:r>
          </a:p>
          <a:p>
            <a:endParaRPr lang="en-GB" dirty="0"/>
          </a:p>
          <a:p>
            <a:endParaRPr lang="en-GB" dirty="0"/>
          </a:p>
        </p:txBody>
      </p:sp>
      <p:sp>
        <p:nvSpPr>
          <p:cNvPr id="4" name="Slide Number Placeholder 3"/>
          <p:cNvSpPr>
            <a:spLocks noGrp="1"/>
          </p:cNvSpPr>
          <p:nvPr>
            <p:ph type="sldNum" sz="quarter" idx="10"/>
          </p:nvPr>
        </p:nvSpPr>
        <p:spPr/>
        <p:txBody>
          <a:bodyPr/>
          <a:lstStyle/>
          <a:p>
            <a:fld id="{A310C19C-8BDB-4F9B-A6E1-B4B8E499C80E}" type="slidenum">
              <a:rPr lang="en-GB">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35161141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Change ringing began to lower in social esteem, with swearing, smoking and, on occasion, a barrel of beer in the tower!  Some belfries became notorious as the meeting place of the village riff-raff, who indulged in drinking and riotous behaviour.  A rift developed between ringers and clergy, with some towers closed by their incumbents.  </a:t>
            </a:r>
          </a:p>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 ringers were usually very independent, reserving the right to choose when to ring.  At High Wycombe, Bucks in 1832 the bells rang out to celebrate the passing of the Reform Bill but a few days later on the occasion of the annual visit of the Bishop the ringers refused to turn out as a mark of their disapproval at his having voted against the Bill in the House of Lords.</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The Victorian reform of the Church of England included a re-examination of practices used since the Reformation.  In 1839, the Cambridge Camden Society began a national spring clean of churches, including the tower and bell ringers.  Rectors were reinstated in control of bell towers, despite many groups of ringers who fought to preserve their ‘privileges’.  </a:t>
            </a:r>
          </a:p>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Church leaders wanted to improve the standard of ringing and, above all, to ensure proper and reverent behaviour in the ringing chamber and to encourage ringers to ring for and attend church services.  Bell ringers were encouraged to appoint a Tower Captain to be responsible for the regular attendance and general conduct of ringers – including giving penalties for bad ringing or behaviour. By 1900, a new generation of ringers had emerged and bell ringing was once again respectable and part of the church.</a:t>
            </a:r>
          </a:p>
          <a:p>
            <a:endParaRPr lang="en-GB" dirty="0"/>
          </a:p>
          <a:p>
            <a:endParaRPr lang="en-GB" dirty="0"/>
          </a:p>
        </p:txBody>
      </p:sp>
      <p:sp>
        <p:nvSpPr>
          <p:cNvPr id="4" name="Slide Number Placeholder 3"/>
          <p:cNvSpPr>
            <a:spLocks noGrp="1"/>
          </p:cNvSpPr>
          <p:nvPr>
            <p:ph type="sldNum" sz="quarter" idx="10"/>
          </p:nvPr>
        </p:nvSpPr>
        <p:spPr/>
        <p:txBody>
          <a:bodyPr/>
          <a:lstStyle/>
          <a:p>
            <a:fld id="{A310C19C-8BDB-4F9B-A6E1-B4B8E499C80E}" type="slidenum">
              <a:rPr lang="en-GB">
                <a:solidFill>
                  <a:prstClr val="black"/>
                </a:solidFill>
              </a:rPr>
              <a:pPr/>
              <a:t>11</a:t>
            </a:fld>
            <a:endParaRPr lang="en-GB">
              <a:solidFill>
                <a:prstClr val="black"/>
              </a:solidFill>
            </a:endParaRPr>
          </a:p>
        </p:txBody>
      </p:sp>
    </p:spTree>
    <p:extLst>
      <p:ext uri="{BB962C8B-B14F-4D97-AF65-F5344CB8AC3E}">
        <p14:creationId xmlns:p14="http://schemas.microsoft.com/office/powerpoint/2010/main" val="22605948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By the late 19th Century, women began to take up bell ringing.  Miss Alice White of Basingstoke was the first woman to complete a full peal in 1896.  As more women became interested, the Ladies Guild of Change Ringers was formed in 1912.</a:t>
            </a:r>
          </a:p>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After World War I, disillusion with politicians manifested itself in a swing against organized religion.  The number attending church services fell hugely, and the number of bell ringers also declined.  During the early part of World War II all church bells were silenced, to ring only to inform of an invasion by enemy troops. This had the effect of reviving interest in the art once peace had returned.</a:t>
            </a:r>
          </a:p>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From 1950 there was a rapid increase in the numbers of bell ringers, especially young bell ringers, with an accompanying increase in the standard and complexity of ringing and activity.</a:t>
            </a:r>
          </a:p>
          <a:p>
            <a:endParaRPr lang="en-GB" dirty="0"/>
          </a:p>
        </p:txBody>
      </p:sp>
      <p:sp>
        <p:nvSpPr>
          <p:cNvPr id="4" name="Slide Number Placeholder 3"/>
          <p:cNvSpPr>
            <a:spLocks noGrp="1"/>
          </p:cNvSpPr>
          <p:nvPr>
            <p:ph type="sldNum" sz="quarter" idx="10"/>
          </p:nvPr>
        </p:nvSpPr>
        <p:spPr/>
        <p:txBody>
          <a:bodyPr/>
          <a:lstStyle/>
          <a:p>
            <a:fld id="{A310C19C-8BDB-4F9B-A6E1-B4B8E499C80E}" type="slidenum">
              <a:rPr lang="en-GB">
                <a:solidFill>
                  <a:prstClr val="black"/>
                </a:solidFill>
              </a:rPr>
              <a:pPr/>
              <a:t>12</a:t>
            </a:fld>
            <a:endParaRPr lang="en-GB">
              <a:solidFill>
                <a:prstClr val="black"/>
              </a:solidFill>
            </a:endParaRPr>
          </a:p>
        </p:txBody>
      </p:sp>
    </p:spTree>
    <p:extLst>
      <p:ext uri="{BB962C8B-B14F-4D97-AF65-F5344CB8AC3E}">
        <p14:creationId xmlns:p14="http://schemas.microsoft.com/office/powerpoint/2010/main" val="389868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5000 ‘Ring In 2000’ - This project was the largest national ringing event ever staged, aiming to attract 5,000 new ringers who learnt to ring in time for the Millennium.  Approximately 95% of all the church bells in the UK were rung on 1 January 2000.  The Olympic Games in London was announced with bells.  Along the 8,000 miles of the Torch Relay bells rang to celebrate the passing of the Olympic Torch and at the culmination of the Torch Relay, and as part of the London 2012 Festival, at 8.12am on the day of the Opening Ceremony three minutes of ringing all kinds of bells captured the public’s attention to bell ringing and broadcast to an estimated audience of over 12 million people.</a:t>
            </a:r>
          </a:p>
          <a:p>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 great Olympic Bell then featured prominently in the Olympic Opening Ceremony.  Commissioned from </a:t>
            </a:r>
          </a:p>
          <a:p>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Whitechapel Bell Foundry in London it was tolled by Tour de France winner Bradley Wiggins to open the Ceremony.  At 23 tonnes it is the largest harmonically tuned bell in the world.  As part of the Her Majesty the Queen’s Diamond Jubilee celebrations, eight bells were cast at Whitechapel Bell Foundry and led the Thames Pageant of 1,000 boats with a floating belfry from which the bells were rung.  Those bells are now installed and regularly rung at St James’ Church, </a:t>
            </a:r>
            <a:r>
              <a:rPr lang="en-GB" sz="1200" dirty="0" err="1">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Garlickhythe</a:t>
            </a: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in London</a:t>
            </a:r>
          </a:p>
          <a:p>
            <a:endParaRPr lang="en-GB" dirty="0"/>
          </a:p>
        </p:txBody>
      </p:sp>
      <p:sp>
        <p:nvSpPr>
          <p:cNvPr id="4" name="Slide Number Placeholder 3"/>
          <p:cNvSpPr>
            <a:spLocks noGrp="1"/>
          </p:cNvSpPr>
          <p:nvPr>
            <p:ph type="sldNum" sz="quarter" idx="10"/>
          </p:nvPr>
        </p:nvSpPr>
        <p:spPr/>
        <p:txBody>
          <a:bodyPr/>
          <a:lstStyle/>
          <a:p>
            <a:fld id="{A310C19C-8BDB-4F9B-A6E1-B4B8E499C80E}" type="slidenum">
              <a:rPr lang="en-GB">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18440876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A4F1237-B1B2-423F-8064-1B7A7FEF4EAC}" type="slidenum">
              <a:rPr lang="en-GB" smtClean="0"/>
              <a:t>14</a:t>
            </a:fld>
            <a:endParaRPr lang="en-GB"/>
          </a:p>
        </p:txBody>
      </p:sp>
    </p:spTree>
    <p:extLst>
      <p:ext uri="{BB962C8B-B14F-4D97-AF65-F5344CB8AC3E}">
        <p14:creationId xmlns:p14="http://schemas.microsoft.com/office/powerpoint/2010/main" val="14363422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 early missionaries used small handbells to call people to worship, with bells being introduced into Christian churches around 400 AD by </a:t>
            </a:r>
            <a:r>
              <a:rPr lang="en-GB" sz="1200" dirty="0" err="1">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Paulinus</a:t>
            </a: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Bishop of Nola in Campania.  Their adoption on a wide scale does not become apparent until about 550, when they were introduced into France and Italy before spreading to Great Britain by monks and friars coming to join religious orders.</a:t>
            </a:r>
          </a:p>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By 750, they were sufficiently common for the Archbishop of York to order all priests to toll their bell at certain times. St Dunstan, the then Bishop of London and Archbishop of Canterbury, hung bells in all churches under his care during the late 10th Century and gave rules for their use.</a:t>
            </a:r>
          </a:p>
          <a:p>
            <a:endParaRPr lang="en-GB" dirty="0"/>
          </a:p>
        </p:txBody>
      </p:sp>
      <p:sp>
        <p:nvSpPr>
          <p:cNvPr id="4" name="Slide Number Placeholder 3"/>
          <p:cNvSpPr>
            <a:spLocks noGrp="1"/>
          </p:cNvSpPr>
          <p:nvPr>
            <p:ph type="sldNum" sz="quarter" idx="10"/>
          </p:nvPr>
        </p:nvSpPr>
        <p:spPr/>
        <p:txBody>
          <a:bodyPr/>
          <a:lstStyle/>
          <a:p>
            <a:fld id="{A310C19C-8BDB-4F9B-A6E1-B4B8E499C80E}" type="slidenum">
              <a:rPr lang="en-GB">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34564533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 hanging of bells in British churches spread quickly with the Abbeys of </a:t>
            </a:r>
            <a:r>
              <a:rPr lang="en-GB" dirty="0" err="1">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Wearmouth</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(right) and Whitby (below) both recorded as having bells in 680.  Popular superstition alleged that bells could ring themselves.  It is said that those of Canterbury Cathedral tolled themselves when Thomas-a-Becket was murdered.  Bells were also deemed to drive away illness and bad weather.</a:t>
            </a:r>
          </a:p>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Before the reign of Henry VIII and the Protestant Reformation, most bells in churches and monasteries were hung on a simple spindle and chimed by Deacons pulling a rope.  </a:t>
            </a:r>
          </a:p>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Ringers began to experiment with new ways of hanging the bell to get greater control.  The first improvement was mounting bell with a quarter wheel with a spindle serving as the axle and the rope attached to the rim of the wheel. As this method grew popular, bells then began to be mounted on half wheels allowing them to be swung more vigorously.</a:t>
            </a:r>
          </a:p>
          <a:p>
            <a:endParaRPr lang="en-GB" dirty="0"/>
          </a:p>
          <a:p>
            <a:endParaRPr lang="en-GB" dirty="0"/>
          </a:p>
        </p:txBody>
      </p:sp>
      <p:sp>
        <p:nvSpPr>
          <p:cNvPr id="4" name="Slide Number Placeholder 3"/>
          <p:cNvSpPr>
            <a:spLocks noGrp="1"/>
          </p:cNvSpPr>
          <p:nvPr>
            <p:ph type="sldNum" sz="quarter" idx="10"/>
          </p:nvPr>
        </p:nvSpPr>
        <p:spPr/>
        <p:txBody>
          <a:bodyPr/>
          <a:lstStyle/>
          <a:p>
            <a:fld id="{A310C19C-8BDB-4F9B-A6E1-B4B8E499C80E}" type="slidenum">
              <a:rPr lang="en-GB">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226954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Following the Reformation, many churches began to rehang bells, with most using the new technology of bells mounted on a whole wheel.  This gave much greater control using the rope, giving more pulling power for heavier and louder bells, but the final refinement was a stay and slider to be able to ‘set’ the bell.  The ringer could now rotate the bells 360 degrees and stop and start the ringing at will. </a:t>
            </a:r>
          </a:p>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 cost of maintaining bells and payments to the ringers could be quite a high proportion of running the Parish. St Margaret's, Westminster paid ringers one shilling each for ringing at the beheading of the Queen of Scots. Less than twenty years later, the same church paid ten times that for ringing ‘at the time when the Parliament House should have been blown up’.</a:t>
            </a:r>
          </a:p>
        </p:txBody>
      </p:sp>
      <p:sp>
        <p:nvSpPr>
          <p:cNvPr id="4" name="Slide Number Placeholder 3"/>
          <p:cNvSpPr>
            <a:spLocks noGrp="1"/>
          </p:cNvSpPr>
          <p:nvPr>
            <p:ph type="sldNum" sz="quarter" idx="10"/>
          </p:nvPr>
        </p:nvSpPr>
        <p:spPr/>
        <p:txBody>
          <a:bodyPr/>
          <a:lstStyle/>
          <a:p>
            <a:fld id="{A310C19C-8BDB-4F9B-A6E1-B4B8E499C80E}" type="slidenum">
              <a:rPr lang="en-GB">
                <a:solidFill>
                  <a:prstClr val="black"/>
                </a:solidFill>
              </a:rPr>
              <a:pPr/>
              <a:t>5</a:t>
            </a:fld>
            <a:endParaRPr lang="en-GB">
              <a:solidFill>
                <a:prstClr val="black"/>
              </a:solidFill>
            </a:endParaRPr>
          </a:p>
        </p:txBody>
      </p:sp>
    </p:spTree>
    <p:extLst>
      <p:ext uri="{BB962C8B-B14F-4D97-AF65-F5344CB8AC3E}">
        <p14:creationId xmlns:p14="http://schemas.microsoft.com/office/powerpoint/2010/main" val="11518458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NOTES TO PRESENTERS, EXPLAIN HOW THE BELL WORKS  AND END WITH THE POINT ABOUT The ‘stay’ and ‘slider’ (in</a:t>
            </a:r>
            <a:r>
              <a:rPr lang="en-GB" sz="1200" baseline="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red) </a:t>
            </a: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are the key parts that enable the English-style of Change Ringing.</a:t>
            </a:r>
            <a:endParaRPr lang="en-GB" dirty="0"/>
          </a:p>
          <a:p>
            <a:endParaRPr lang="en-GB" dirty="0"/>
          </a:p>
        </p:txBody>
      </p:sp>
      <p:sp>
        <p:nvSpPr>
          <p:cNvPr id="4" name="Slide Number Placeholder 3"/>
          <p:cNvSpPr>
            <a:spLocks noGrp="1"/>
          </p:cNvSpPr>
          <p:nvPr>
            <p:ph type="sldNum" sz="quarter" idx="10"/>
          </p:nvPr>
        </p:nvSpPr>
        <p:spPr/>
        <p:txBody>
          <a:bodyPr/>
          <a:lstStyle/>
          <a:p>
            <a:fld id="{DA4F1237-B1B2-423F-8064-1B7A7FEF4EAC}" type="slidenum">
              <a:rPr lang="en-GB" smtClean="0"/>
              <a:t>6</a:t>
            </a:fld>
            <a:endParaRPr lang="en-GB"/>
          </a:p>
        </p:txBody>
      </p:sp>
    </p:spTree>
    <p:extLst>
      <p:ext uri="{BB962C8B-B14F-4D97-AF65-F5344CB8AC3E}">
        <p14:creationId xmlns:p14="http://schemas.microsoft.com/office/powerpoint/2010/main" val="36410108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10"/>
          </p:nvPr>
        </p:nvSpPr>
        <p:spPr/>
        <p:txBody>
          <a:bodyPr/>
          <a:lstStyle/>
          <a:p>
            <a:fld id="{A310C19C-8BDB-4F9B-A6E1-B4B8E499C80E}" type="slidenum">
              <a:rPr lang="en-GB">
                <a:solidFill>
                  <a:prstClr val="black"/>
                </a:solidFill>
              </a:rPr>
              <a:pPr/>
              <a:t>7</a:t>
            </a:fld>
            <a:endParaRPr lang="en-GB">
              <a:solidFill>
                <a:prstClr val="black"/>
              </a:solidFill>
            </a:endParaRPr>
          </a:p>
        </p:txBody>
      </p:sp>
    </p:spTree>
    <p:extLst>
      <p:ext uri="{BB962C8B-B14F-4D97-AF65-F5344CB8AC3E}">
        <p14:creationId xmlns:p14="http://schemas.microsoft.com/office/powerpoint/2010/main" val="2031643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New technology spread and there was competition for who had the most bells – similar to the desire to have taller spires and higher towers. There was a long development period in the mid-17th century when orderly ringing involving ringing ‘changes’ began to take place. The combination of easier control using the whole wheel and the development of change ringing led to increased interest from the lay people, who took over the belfry from the clergy.  The Ordinances of the '</a:t>
            </a:r>
            <a:r>
              <a:rPr lang="en-GB" dirty="0" err="1">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Companie</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of Ringers of the Blessed Virgin Mary of Lincoln' were sealed on 18 October 1612, making it the oldest surviving Association.  There is evidence that ringers were paid by the Cathedral to ring in the late sixteenth century, making this Society the oldest to be able to trace a continuous existence for at least 400 years.</a:t>
            </a:r>
          </a:p>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 better-known Ancient Society of College Youths was founded in 1637 and continues to this day to provide bell ringers for St Paul’s Cathedral and Westminster Abbey.</a:t>
            </a:r>
          </a:p>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During the reign of James II (1633-1688) bell ringing became extremely fashionable amongst the aristocracy - it provided physical exercise and intellectual stimulation.  In the rural churches, however, bands of ordinary ringers strived to outdo one another.  On days of competitions ringing was often preceded by a large meal at the local tavern and followed by the presentation of a ‘good hat’ or a pair of gloves to each ringer in the band that had performed the best.  </a:t>
            </a:r>
          </a:p>
          <a:p>
            <a:pPr marL="0" indent="0">
              <a:buNone/>
            </a:pP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 recreation began to flourish in and around London during the late 17th Century. An important milestone in the development of change ringing was the 1668 publication by Richard Duckworth and Fabian Stedman of their book ‘</a:t>
            </a:r>
            <a:r>
              <a:rPr lang="en-GB" dirty="0" err="1">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Tintinnalogia</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which promised in its subtitle to lay down "plain and </a:t>
            </a:r>
            <a:r>
              <a:rPr lang="en-GB" dirty="0" err="1">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easie</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Rules for Ringing all sorts of Plain Changes".  Stedman followed this in 1677 with another famous early guide, </a:t>
            </a:r>
            <a:r>
              <a:rPr lang="en-GB" dirty="0" err="1">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Campanalogia</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This mentions dozens of newer methods including introducing his Grandsire Method and his Stedman's Principle.</a:t>
            </a:r>
          </a:p>
          <a:p>
            <a:endParaRPr lang="en-GB" dirty="0"/>
          </a:p>
          <a:p>
            <a:pPr marL="0" indent="0">
              <a:buNone/>
            </a:pPr>
            <a:endPar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endParaRPr>
          </a:p>
        </p:txBody>
      </p:sp>
      <p:sp>
        <p:nvSpPr>
          <p:cNvPr id="4" name="Slide Number Placeholder 3"/>
          <p:cNvSpPr>
            <a:spLocks noGrp="1"/>
          </p:cNvSpPr>
          <p:nvPr>
            <p:ph type="sldNum" sz="quarter" idx="10"/>
          </p:nvPr>
        </p:nvSpPr>
        <p:spPr/>
        <p:txBody>
          <a:bodyPr/>
          <a:lstStyle/>
          <a:p>
            <a:fld id="{A310C19C-8BDB-4F9B-A6E1-B4B8E499C80E}" type="slidenum">
              <a:rPr lang="en-GB">
                <a:solidFill>
                  <a:prstClr val="black"/>
                </a:solidFill>
              </a:rPr>
              <a:pPr/>
              <a:t>8</a:t>
            </a:fld>
            <a:endParaRPr lang="en-GB">
              <a:solidFill>
                <a:prstClr val="black"/>
              </a:solidFill>
            </a:endParaRPr>
          </a:p>
        </p:txBody>
      </p:sp>
    </p:spTree>
    <p:extLst>
      <p:ext uri="{BB962C8B-B14F-4D97-AF65-F5344CB8AC3E}">
        <p14:creationId xmlns:p14="http://schemas.microsoft.com/office/powerpoint/2010/main" val="39151924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Stedman’s two books setting out the rules for change ringing, still</a:t>
            </a:r>
            <a:r>
              <a:rPr lang="en-GB" baseline="0" dirty="0"/>
              <a:t> followed today, </a:t>
            </a:r>
            <a:r>
              <a:rPr lang="en-GB" dirty="0"/>
              <a:t>started an avalanche of others. </a:t>
            </a: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The books described the art of change ringing and drew up rules for long series of changes, whereby bells changed place at each pull of the rope.  Further rules soon evolved and changes could be worked out, written down and learned by heart to create patterns where the bells are never sounded in the same order twice.  These compositions were named ‘methods’ and soon hundreds were created, often named after the cities they were first rung in such as Norwich, London or Cambridge.</a:t>
            </a:r>
          </a:p>
          <a:p>
            <a:endParaRPr lang="en-GB" dirty="0"/>
          </a:p>
        </p:txBody>
      </p:sp>
      <p:sp>
        <p:nvSpPr>
          <p:cNvPr id="4" name="Slide Number Placeholder 3"/>
          <p:cNvSpPr>
            <a:spLocks noGrp="1"/>
          </p:cNvSpPr>
          <p:nvPr>
            <p:ph type="sldNum" sz="quarter" idx="10"/>
          </p:nvPr>
        </p:nvSpPr>
        <p:spPr/>
        <p:txBody>
          <a:bodyPr/>
          <a:lstStyle/>
          <a:p>
            <a:fld id="{A310C19C-8BDB-4F9B-A6E1-B4B8E499C80E}" type="slidenum">
              <a:rPr lang="en-GB">
                <a:solidFill>
                  <a:prstClr val="black"/>
                </a:solidFill>
              </a:rPr>
              <a:pPr/>
              <a:t>9</a:t>
            </a:fld>
            <a:endParaRPr lang="en-GB">
              <a:solidFill>
                <a:prstClr val="black"/>
              </a:solidFill>
            </a:endParaRPr>
          </a:p>
        </p:txBody>
      </p:sp>
    </p:spTree>
    <p:extLst>
      <p:ext uri="{BB962C8B-B14F-4D97-AF65-F5344CB8AC3E}">
        <p14:creationId xmlns:p14="http://schemas.microsoft.com/office/powerpoint/2010/main" val="24738988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By the middle of the 18th century many newspapers indicate that the ability to stand for three hours and to ring a peal of 5040 changes was common and also that there was a crowd of listeners near and far eager to hear.  </a:t>
            </a:r>
          </a:p>
          <a:p>
            <a:pPr marL="0" indent="0">
              <a:buNone/>
            </a:pPr>
            <a:r>
              <a:rPr lang="en-GB" sz="1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At Leicester in March 1731 one of the ringers commented; “we upon bells completed the whole peal of Grandsire Triples in three hours and two minutes to the great satisfaction of thousands both in town and country”.</a:t>
            </a:r>
          </a:p>
          <a:p>
            <a:endParaRPr lang="en-GB" dirty="0"/>
          </a:p>
        </p:txBody>
      </p:sp>
      <p:sp>
        <p:nvSpPr>
          <p:cNvPr id="4" name="Slide Number Placeholder 3"/>
          <p:cNvSpPr>
            <a:spLocks noGrp="1"/>
          </p:cNvSpPr>
          <p:nvPr>
            <p:ph type="sldNum" sz="quarter" idx="10"/>
          </p:nvPr>
        </p:nvSpPr>
        <p:spPr/>
        <p:txBody>
          <a:bodyPr/>
          <a:lstStyle/>
          <a:p>
            <a:fld id="{A310C19C-8BDB-4F9B-A6E1-B4B8E499C80E}" type="slidenum">
              <a:rPr lang="en-GB">
                <a:solidFill>
                  <a:prstClr val="black"/>
                </a:solidFill>
              </a:rPr>
              <a:pPr/>
              <a:t>10</a:t>
            </a:fld>
            <a:endParaRPr lang="en-GB">
              <a:solidFill>
                <a:prstClr val="black"/>
              </a:solidFill>
            </a:endParaRPr>
          </a:p>
        </p:txBody>
      </p:sp>
    </p:spTree>
    <p:extLst>
      <p:ext uri="{BB962C8B-B14F-4D97-AF65-F5344CB8AC3E}">
        <p14:creationId xmlns:p14="http://schemas.microsoft.com/office/powerpoint/2010/main" val="37795695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7D6D57B0-139F-4311-89A7-9084C49E6E32}" type="datetime1">
              <a:rPr lang="en-GB">
                <a:solidFill>
                  <a:prstClr val="black">
                    <a:tint val="75000"/>
                  </a:prstClr>
                </a:solidFill>
              </a:rPr>
              <a:pPr>
                <a:defRPr/>
              </a:pPr>
              <a:t>19/03/2017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556CC20D-D724-4C13-A8A4-AB16F42DA492}" type="slidenum">
              <a:rPr lang="en-GB" altLang="en-US"/>
              <a:pPr/>
              <a:t>‹#›</a:t>
            </a:fld>
            <a:endParaRPr lang="en-GB" altLang="en-US"/>
          </a:p>
        </p:txBody>
      </p:sp>
    </p:spTree>
    <p:extLst>
      <p:ext uri="{BB962C8B-B14F-4D97-AF65-F5344CB8AC3E}">
        <p14:creationId xmlns:p14="http://schemas.microsoft.com/office/powerpoint/2010/main" val="16557050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92A288C9-06B0-4118-B65D-CEDD97BD394F}" type="datetime1">
              <a:rPr lang="en-GB">
                <a:solidFill>
                  <a:prstClr val="black">
                    <a:tint val="75000"/>
                  </a:prstClr>
                </a:solidFill>
              </a:rPr>
              <a:pPr>
                <a:defRPr/>
              </a:pPr>
              <a:t>19/03/2017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EB89615C-9443-4B05-96B7-B0069FE25EF6}" type="slidenum">
              <a:rPr lang="en-GB" altLang="en-US"/>
              <a:pPr/>
              <a:t>‹#›</a:t>
            </a:fld>
            <a:endParaRPr lang="en-GB" altLang="en-US"/>
          </a:p>
        </p:txBody>
      </p:sp>
    </p:spTree>
    <p:extLst>
      <p:ext uri="{BB962C8B-B14F-4D97-AF65-F5344CB8AC3E}">
        <p14:creationId xmlns:p14="http://schemas.microsoft.com/office/powerpoint/2010/main" val="2504007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E9E63F2B-0BF4-4888-B8AD-2A01FFE71B63}" type="datetime1">
              <a:rPr lang="en-GB">
                <a:solidFill>
                  <a:prstClr val="black">
                    <a:tint val="75000"/>
                  </a:prstClr>
                </a:solidFill>
              </a:rPr>
              <a:pPr>
                <a:defRPr/>
              </a:pPr>
              <a:t>19/03/2017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E470133F-39B7-443B-AFF3-1A460DADC859}" type="slidenum">
              <a:rPr lang="en-GB" altLang="en-US"/>
              <a:pPr/>
              <a:t>‹#›</a:t>
            </a:fld>
            <a:endParaRPr lang="en-GB" altLang="en-US"/>
          </a:p>
        </p:txBody>
      </p:sp>
    </p:spTree>
    <p:extLst>
      <p:ext uri="{BB962C8B-B14F-4D97-AF65-F5344CB8AC3E}">
        <p14:creationId xmlns:p14="http://schemas.microsoft.com/office/powerpoint/2010/main" val="563991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pPr>
              <a:defRPr/>
            </a:pPr>
            <a:fld id="{8C0CBB80-A07C-4DA6-939B-3D5DCC94FAE2}" type="datetime1">
              <a:rPr lang="en-GB">
                <a:solidFill>
                  <a:prstClr val="black">
                    <a:tint val="75000"/>
                  </a:prstClr>
                </a:solidFill>
              </a:rPr>
              <a:pPr>
                <a:defRPr/>
              </a:pPr>
              <a:t>19/03/2017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6E3F9949-4CCD-476F-B9A2-7CC13C5A36B7}" type="slidenum">
              <a:rPr lang="en-GB" altLang="en-US"/>
              <a:pPr/>
              <a:t>‹#›</a:t>
            </a:fld>
            <a:endParaRPr lang="en-GB" altLang="en-US"/>
          </a:p>
        </p:txBody>
      </p:sp>
    </p:spTree>
    <p:extLst>
      <p:ext uri="{BB962C8B-B14F-4D97-AF65-F5344CB8AC3E}">
        <p14:creationId xmlns:p14="http://schemas.microsoft.com/office/powerpoint/2010/main" val="36884092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pPr>
              <a:defRPr/>
            </a:pPr>
            <a:fld id="{38084CF3-549A-4E70-9738-8C18660DC19F}" type="datetime1">
              <a:rPr lang="en-GB">
                <a:solidFill>
                  <a:prstClr val="black">
                    <a:tint val="75000"/>
                  </a:prstClr>
                </a:solidFill>
              </a:rPr>
              <a:pPr>
                <a:defRPr/>
              </a:pPr>
              <a:t>19/03/2017</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B1E9B5F1-C83D-4F25-985F-A950663D5047}" type="slidenum">
              <a:rPr lang="en-GB" altLang="en-US"/>
              <a:pPr/>
              <a:t>‹#›</a:t>
            </a:fld>
            <a:endParaRPr lang="en-GB" altLang="en-US"/>
          </a:p>
        </p:txBody>
      </p:sp>
    </p:spTree>
    <p:extLst>
      <p:ext uri="{BB962C8B-B14F-4D97-AF65-F5344CB8AC3E}">
        <p14:creationId xmlns:p14="http://schemas.microsoft.com/office/powerpoint/2010/main" val="13017205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p:cNvSpPr>
            <a:spLocks noGrp="1"/>
          </p:cNvSpPr>
          <p:nvPr>
            <p:ph type="dt" sz="half" idx="10"/>
          </p:nvPr>
        </p:nvSpPr>
        <p:spPr/>
        <p:txBody>
          <a:bodyPr/>
          <a:lstStyle>
            <a:lvl1pPr>
              <a:defRPr/>
            </a:lvl1pPr>
          </a:lstStyle>
          <a:p>
            <a:pPr>
              <a:defRPr/>
            </a:pPr>
            <a:fld id="{8D749307-51E0-47F5-AC01-A6E5FCE18051}" type="datetime1">
              <a:rPr lang="en-GB">
                <a:solidFill>
                  <a:prstClr val="black">
                    <a:tint val="75000"/>
                  </a:prstClr>
                </a:solidFill>
              </a:rPr>
              <a:pPr>
                <a:defRPr/>
              </a:pPr>
              <a:t>19/03/2017</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0073B9E6-CA4E-4693-8E00-E0026A0A3A8E}" type="slidenum">
              <a:rPr lang="en-GB" altLang="en-US"/>
              <a:pPr/>
              <a:t>‹#›</a:t>
            </a:fld>
            <a:endParaRPr lang="en-GB" altLang="en-US"/>
          </a:p>
        </p:txBody>
      </p:sp>
    </p:spTree>
    <p:extLst>
      <p:ext uri="{BB962C8B-B14F-4D97-AF65-F5344CB8AC3E}">
        <p14:creationId xmlns:p14="http://schemas.microsoft.com/office/powerpoint/2010/main" val="4231690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p:cNvSpPr>
            <a:spLocks noGrp="1"/>
          </p:cNvSpPr>
          <p:nvPr>
            <p:ph type="dt" sz="half" idx="10"/>
          </p:nvPr>
        </p:nvSpPr>
        <p:spPr/>
        <p:txBody>
          <a:bodyPr/>
          <a:lstStyle>
            <a:lvl1pPr>
              <a:defRPr/>
            </a:lvl1pPr>
          </a:lstStyle>
          <a:p>
            <a:pPr>
              <a:defRPr/>
            </a:pPr>
            <a:fld id="{CDFEDA6D-AAFF-4EFB-A889-F4321546BA1C}" type="datetime1">
              <a:rPr lang="en-GB">
                <a:solidFill>
                  <a:prstClr val="black">
                    <a:tint val="75000"/>
                  </a:prstClr>
                </a:solidFill>
              </a:rPr>
              <a:pPr>
                <a:defRPr/>
              </a:pPr>
              <a:t>19/03/2017</a:t>
            </a:fld>
            <a:endParaRPr lang="en-GB">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fld id="{45BBA288-B486-41C8-91AF-BAA1A0F40135}" type="slidenum">
              <a:rPr lang="en-GB" altLang="en-US"/>
              <a:pPr/>
              <a:t>‹#›</a:t>
            </a:fld>
            <a:endParaRPr lang="en-GB" altLang="en-US"/>
          </a:p>
        </p:txBody>
      </p:sp>
    </p:spTree>
    <p:extLst>
      <p:ext uri="{BB962C8B-B14F-4D97-AF65-F5344CB8AC3E}">
        <p14:creationId xmlns:p14="http://schemas.microsoft.com/office/powerpoint/2010/main" val="1716213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BC953B82-EFE4-43DD-81F4-A07016C5A19C}" type="datetime1">
              <a:rPr lang="en-GB">
                <a:solidFill>
                  <a:prstClr val="black">
                    <a:tint val="75000"/>
                  </a:prstClr>
                </a:solidFill>
              </a:rPr>
              <a:pPr>
                <a:defRPr/>
              </a:pPr>
              <a:t>19/03/2017</a:t>
            </a:fld>
            <a:endParaRPr lang="en-GB">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fld id="{E3501F37-8C61-4B15-9CA3-3C43ADF3DF02}" type="slidenum">
              <a:rPr lang="en-GB" altLang="en-US"/>
              <a:pPr/>
              <a:t>‹#›</a:t>
            </a:fld>
            <a:endParaRPr lang="en-GB" altLang="en-US"/>
          </a:p>
        </p:txBody>
      </p:sp>
    </p:spTree>
    <p:extLst>
      <p:ext uri="{BB962C8B-B14F-4D97-AF65-F5344CB8AC3E}">
        <p14:creationId xmlns:p14="http://schemas.microsoft.com/office/powerpoint/2010/main" val="244365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3CB3C22-CEE2-4E48-BB29-61FBCE929E2F}" type="datetime1">
              <a:rPr lang="en-GB">
                <a:solidFill>
                  <a:prstClr val="black">
                    <a:tint val="75000"/>
                  </a:prstClr>
                </a:solidFill>
              </a:rPr>
              <a:pPr>
                <a:defRPr/>
              </a:pPr>
              <a:t>19/03/2017</a:t>
            </a:fld>
            <a:endParaRPr lang="en-GB">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fld id="{E4C4EF8F-AA75-433D-AEF7-7EBBA683CA3C}" type="slidenum">
              <a:rPr lang="en-GB" altLang="en-US"/>
              <a:pPr/>
              <a:t>‹#›</a:t>
            </a:fld>
            <a:endParaRPr lang="en-GB" altLang="en-US"/>
          </a:p>
        </p:txBody>
      </p:sp>
    </p:spTree>
    <p:extLst>
      <p:ext uri="{BB962C8B-B14F-4D97-AF65-F5344CB8AC3E}">
        <p14:creationId xmlns:p14="http://schemas.microsoft.com/office/powerpoint/2010/main" val="2502195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EAA92084-1999-4238-AE17-BA746807AB53}" type="datetime1">
              <a:rPr lang="en-GB">
                <a:solidFill>
                  <a:prstClr val="black">
                    <a:tint val="75000"/>
                  </a:prstClr>
                </a:solidFill>
              </a:rPr>
              <a:pPr>
                <a:defRPr/>
              </a:pPr>
              <a:t>19/03/2017</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3AA72C27-1093-45D4-9458-3F88C2D71357}" type="slidenum">
              <a:rPr lang="en-GB" altLang="en-US"/>
              <a:pPr/>
              <a:t>‹#›</a:t>
            </a:fld>
            <a:endParaRPr lang="en-GB" altLang="en-US"/>
          </a:p>
        </p:txBody>
      </p:sp>
    </p:spTree>
    <p:extLst>
      <p:ext uri="{BB962C8B-B14F-4D97-AF65-F5344CB8AC3E}">
        <p14:creationId xmlns:p14="http://schemas.microsoft.com/office/powerpoint/2010/main" val="3480921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pPr>
              <a:defRPr/>
            </a:pPr>
            <a:fld id="{07435A56-AC4A-4BC7-B2B1-13F6F685EB55}" type="datetime1">
              <a:rPr lang="en-GB">
                <a:solidFill>
                  <a:prstClr val="black">
                    <a:tint val="75000"/>
                  </a:prstClr>
                </a:solidFill>
              </a:rPr>
              <a:pPr>
                <a:defRPr/>
              </a:pPr>
              <a:t>19/03/2017</a:t>
            </a:fld>
            <a:endParaRPr lang="en-GB">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fld id="{14B9C37A-FE0B-4C10-B792-16576161FE2D}" type="slidenum">
              <a:rPr lang="en-GB" altLang="en-US"/>
              <a:pPr/>
              <a:t>‹#›</a:t>
            </a:fld>
            <a:endParaRPr lang="en-GB" altLang="en-US"/>
          </a:p>
        </p:txBody>
      </p:sp>
    </p:spTree>
    <p:extLst>
      <p:ext uri="{BB962C8B-B14F-4D97-AF65-F5344CB8AC3E}">
        <p14:creationId xmlns:p14="http://schemas.microsoft.com/office/powerpoint/2010/main" val="24861807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2835E2CD-628E-4DBA-A62E-B7CEB7138D52}" type="datetime1">
              <a:rPr lang="en-GB">
                <a:solidFill>
                  <a:prstClr val="black">
                    <a:tint val="75000"/>
                  </a:prstClr>
                </a:solidFill>
              </a:rPr>
              <a:pPr>
                <a:defRPr/>
              </a:pPr>
              <a:t>19/03/2017</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GB">
              <a:solidFill>
                <a:prstClr val="black">
                  <a:tint val="75000"/>
                </a:prstClr>
              </a:solidFill>
            </a:endParaRPr>
          </a:p>
        </p:txBody>
      </p:sp>
      <p:sp>
        <p:nvSpPr>
          <p:cNvPr id="6" name="Slide Number Placeholder 5"/>
          <p:cNvSpPr>
            <a:spLocks noGrp="1"/>
          </p:cNvSpPr>
          <p:nvPr>
            <p:ph type="sldNum" sz="quarter" idx="4"/>
          </p:nvPr>
        </p:nvSpPr>
        <p:spPr>
          <a:xfrm>
            <a:off x="838200" y="6356350"/>
            <a:ext cx="821788"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fontAlgn="base">
              <a:spcBef>
                <a:spcPct val="0"/>
              </a:spcBef>
              <a:spcAft>
                <a:spcPct val="0"/>
              </a:spcAft>
            </a:pPr>
            <a:fld id="{F64303EE-1D96-40E3-9D14-4A6FEE94A9DA}" type="slidenum">
              <a:rPr lang="en-GB" altLang="en-US">
                <a:cs typeface="Arial" panose="020B0604020202020204" pitchFamily="34" charset="0"/>
              </a:rPr>
              <a:pPr fontAlgn="base">
                <a:spcBef>
                  <a:spcPct val="0"/>
                </a:spcBef>
                <a:spcAft>
                  <a:spcPct val="0"/>
                </a:spcAft>
              </a:pPr>
              <a:t>‹#›</a:t>
            </a:fld>
            <a:endParaRPr lang="en-GB" altLang="en-US">
              <a:cs typeface="Arial" panose="020B0604020202020204" pitchFamily="34" charset="0"/>
            </a:endParaRPr>
          </a:p>
        </p:txBody>
      </p:sp>
      <p:pic>
        <p:nvPicPr>
          <p:cNvPr id="7"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153400" y="6155066"/>
            <a:ext cx="4038600" cy="70293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7245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anose="020F0302020204030204" pitchFamily="34" charset="0"/>
        </a:defRPr>
      </a:lvl2pPr>
      <a:lvl3pPr algn="l" rtl="0" fontAlgn="base">
        <a:lnSpc>
          <a:spcPct val="90000"/>
        </a:lnSpc>
        <a:spcBef>
          <a:spcPct val="0"/>
        </a:spcBef>
        <a:spcAft>
          <a:spcPct val="0"/>
        </a:spcAft>
        <a:defRPr sz="4400">
          <a:solidFill>
            <a:schemeClr val="tx1"/>
          </a:solidFill>
          <a:latin typeface="Calibri Light" panose="020F0302020204030204" pitchFamily="34" charset="0"/>
        </a:defRPr>
      </a:lvl3pPr>
      <a:lvl4pPr algn="l" rtl="0" fontAlgn="base">
        <a:lnSpc>
          <a:spcPct val="90000"/>
        </a:lnSpc>
        <a:spcBef>
          <a:spcPct val="0"/>
        </a:spcBef>
        <a:spcAft>
          <a:spcPct val="0"/>
        </a:spcAft>
        <a:defRPr sz="4400">
          <a:solidFill>
            <a:schemeClr val="tx1"/>
          </a:solidFill>
          <a:latin typeface="Calibri Light" panose="020F0302020204030204" pitchFamily="34" charset="0"/>
        </a:defRPr>
      </a:lvl4pPr>
      <a:lvl5pPr algn="l" rtl="0" fontAlgn="base">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comments" Target="../comments/comment1.xml"/><Relationship Id="rId4" Type="http://schemas.openxmlformats.org/officeDocument/2006/relationships/image" Target="../media/image10.emf"/></Relationships>
</file>

<file path=ppt/slides/_rels/slide14.xml.rels><?xml version="1.0" encoding="UTF-8" standalone="yes"?>
<Relationships xmlns="http://schemas.openxmlformats.org/package/2006/relationships"><Relationship Id="rId3" Type="http://schemas.openxmlformats.org/officeDocument/2006/relationships/hyperlink" Target="https://cccbr.org.uk/services/pr/"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86259"/>
            <a:ext cx="9144000" cy="2387600"/>
          </a:xfrm>
        </p:spPr>
        <p:txBody>
          <a:bodyPr/>
          <a:lstStyle/>
          <a:p>
            <a:r>
              <a:rPr lang="en-GB" dirty="0">
                <a:solidFill>
                  <a:schemeClr val="accent1">
                    <a:lumMod val="50000"/>
                  </a:schemeClr>
                </a:solidFill>
                <a:latin typeface="Lato" panose="020F0502020204030203" pitchFamily="34" charset="0"/>
                <a:ea typeface="Lato" panose="020F0502020204030203" pitchFamily="34" charset="0"/>
                <a:cs typeface="Lato" panose="020F0502020204030203" pitchFamily="34" charset="0"/>
              </a:rPr>
              <a:t>A Short History of English Church Bells and Bell Ringing</a:t>
            </a:r>
          </a:p>
        </p:txBody>
      </p:sp>
      <p:sp>
        <p:nvSpPr>
          <p:cNvPr id="3" name="Subtitle 2"/>
          <p:cNvSpPr>
            <a:spLocks noGrp="1"/>
          </p:cNvSpPr>
          <p:nvPr>
            <p:ph type="subTitle" idx="1"/>
          </p:nvPr>
        </p:nvSpPr>
        <p:spPr>
          <a:xfrm>
            <a:off x="894080" y="2996419"/>
            <a:ext cx="10789920" cy="1897292"/>
          </a:xfrm>
        </p:spPr>
        <p:txBody>
          <a:bodyPr>
            <a:normAutofit/>
          </a:bodyPr>
          <a:lstStyle/>
          <a:p>
            <a:endPar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endParaRPr>
          </a:p>
          <a:p>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With thanks to and acknowledgment of the </a:t>
            </a:r>
            <a:r>
              <a:rPr lang="en-GB" b="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ssociation of </a:t>
            </a:r>
            <a:r>
              <a:rPr lang="en-GB" b="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R</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inging </a:t>
            </a:r>
            <a:r>
              <a:rPr lang="en-GB" b="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T</a:t>
            </a:r>
            <a:r>
              <a:rPr lang="en-GB"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eachers</a:t>
            </a:r>
          </a:p>
          <a:p>
            <a:endParaRPr lang="en-GB" dirty="0">
              <a:solidFill>
                <a:schemeClr val="accent1">
                  <a:lumMod val="75000"/>
                </a:schemeClr>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5257800"/>
            <a:ext cx="12192000" cy="1600200"/>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28000" y="4124960"/>
            <a:ext cx="1767694" cy="535288"/>
          </a:xfrm>
          <a:prstGeom prst="rect">
            <a:avLst/>
          </a:prstGeom>
        </p:spPr>
      </p:pic>
    </p:spTree>
    <p:extLst>
      <p:ext uri="{BB962C8B-B14F-4D97-AF65-F5344CB8AC3E}">
        <p14:creationId xmlns:p14="http://schemas.microsoft.com/office/powerpoint/2010/main" val="28374539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715" y="685799"/>
            <a:ext cx="10515600" cy="753963"/>
          </a:xfrm>
        </p:spPr>
        <p:txBody>
          <a:bodyPr/>
          <a:lstStyle/>
          <a:p>
            <a:pPr algn="ctr"/>
            <a:r>
              <a:rPr lang="en-GB" b="1" dirty="0">
                <a:solidFill>
                  <a:schemeClr val="accent1"/>
                </a:solidFill>
                <a:latin typeface="Lato"/>
              </a:rPr>
              <a:t>Peals Become Public Entertainment</a:t>
            </a:r>
          </a:p>
        </p:txBody>
      </p:sp>
      <p:sp>
        <p:nvSpPr>
          <p:cNvPr id="6" name="TextBox 5"/>
          <p:cNvSpPr txBox="1"/>
          <p:nvPr/>
        </p:nvSpPr>
        <p:spPr>
          <a:xfrm>
            <a:off x="889715" y="1716446"/>
            <a:ext cx="10289147" cy="4031873"/>
          </a:xfrm>
          <a:prstGeom prst="rect">
            <a:avLst/>
          </a:prstGeom>
          <a:noFill/>
        </p:spPr>
        <p:txBody>
          <a:bodyPr wrap="square" rtlCol="0">
            <a:spAutoFit/>
          </a:bodyPr>
          <a:lstStyle/>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Change ringing really arrived by mid 18</a:t>
            </a:r>
            <a:r>
              <a:rPr lang="en-GB" sz="3200" baseline="30000" dirty="0">
                <a:solidFill>
                  <a:srgbClr val="0F6FC6"/>
                </a:solidFill>
                <a:latin typeface="Lato" panose="020F0502020204030203"/>
                <a:cs typeface="Arial" panose="020B0604020202020204" pitchFamily="34" charset="0"/>
              </a:rPr>
              <a:t>th</a:t>
            </a:r>
            <a:r>
              <a:rPr lang="en-GB" sz="3200" dirty="0">
                <a:solidFill>
                  <a:srgbClr val="0F6FC6"/>
                </a:solidFill>
                <a:latin typeface="Lato" panose="020F0502020204030203"/>
                <a:cs typeface="Arial" panose="020B0604020202020204" pitchFamily="34" charset="0"/>
              </a:rPr>
              <a:t> century</a:t>
            </a:r>
          </a:p>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Long lengths</a:t>
            </a:r>
          </a:p>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Peals over 3 hours common</a:t>
            </a:r>
          </a:p>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Rules:</a:t>
            </a:r>
          </a:p>
          <a:p>
            <a:pPr marL="1028700" lvl="1"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no stopping</a:t>
            </a:r>
          </a:p>
          <a:p>
            <a:pPr marL="1028700" lvl="1"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no talking</a:t>
            </a:r>
          </a:p>
          <a:p>
            <a:pPr marL="1028700" lvl="1"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no eating or drinking</a:t>
            </a:r>
          </a:p>
          <a:p>
            <a:pPr marL="1028700" lvl="1"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no artificial aids – memory alone</a:t>
            </a:r>
          </a:p>
        </p:txBody>
      </p:sp>
      <p:sp>
        <p:nvSpPr>
          <p:cNvPr id="7" name="Slide Number Placeholder 6"/>
          <p:cNvSpPr>
            <a:spLocks noGrp="1"/>
          </p:cNvSpPr>
          <p:nvPr>
            <p:ph type="sldNum" sz="quarter" idx="12"/>
          </p:nvPr>
        </p:nvSpPr>
        <p:spPr/>
        <p:txBody>
          <a:bodyPr/>
          <a:lstStyle/>
          <a:p>
            <a:fld id="{6E3F9949-4CCD-476F-B9A2-7CC13C5A36B7}" type="slidenum">
              <a:rPr lang="en-GB" altLang="en-US"/>
              <a:pPr/>
              <a:t>10</a:t>
            </a:fld>
            <a:endParaRPr lang="en-GB" altLang="en-US"/>
          </a:p>
        </p:txBody>
      </p:sp>
    </p:spTree>
    <p:extLst>
      <p:ext uri="{BB962C8B-B14F-4D97-AF65-F5344CB8AC3E}">
        <p14:creationId xmlns:p14="http://schemas.microsoft.com/office/powerpoint/2010/main" val="1322850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715" y="685799"/>
            <a:ext cx="10515600" cy="753963"/>
          </a:xfrm>
        </p:spPr>
        <p:txBody>
          <a:bodyPr/>
          <a:lstStyle/>
          <a:p>
            <a:pPr algn="ctr"/>
            <a:r>
              <a:rPr lang="en-GB" b="1" dirty="0">
                <a:solidFill>
                  <a:schemeClr val="accent1"/>
                </a:solidFill>
                <a:latin typeface="Lato"/>
              </a:rPr>
              <a:t>Church’s Backlash and Belfry Reform</a:t>
            </a:r>
          </a:p>
        </p:txBody>
      </p:sp>
      <p:sp>
        <p:nvSpPr>
          <p:cNvPr id="6" name="TextBox 5"/>
          <p:cNvSpPr txBox="1"/>
          <p:nvPr/>
        </p:nvSpPr>
        <p:spPr>
          <a:xfrm>
            <a:off x="653143" y="1903991"/>
            <a:ext cx="10752172" cy="4247317"/>
          </a:xfrm>
          <a:prstGeom prst="rect">
            <a:avLst/>
          </a:prstGeom>
          <a:noFill/>
        </p:spPr>
        <p:txBody>
          <a:bodyPr wrap="square" rtlCol="0">
            <a:spAutoFit/>
          </a:bodyPr>
          <a:lstStyle/>
          <a:p>
            <a:pPr marL="571500" indent="-571500" fontAlgn="base">
              <a:spcBef>
                <a:spcPct val="0"/>
              </a:spcBef>
              <a:spcAft>
                <a:spcPct val="0"/>
              </a:spcAft>
              <a:buFont typeface="Arial" panose="020B0604020202020204" pitchFamily="34" charset="0"/>
              <a:buChar char="•"/>
            </a:pPr>
            <a:r>
              <a:rPr lang="en-GB" sz="3000" dirty="0">
                <a:solidFill>
                  <a:srgbClr val="0F6FC6"/>
                </a:solidFill>
                <a:latin typeface="Lato" panose="020F0502020204030203"/>
                <a:cs typeface="Arial" panose="020B0604020202020204" pitchFamily="34" charset="0"/>
              </a:rPr>
              <a:t>By mid 19</a:t>
            </a:r>
            <a:r>
              <a:rPr lang="en-GB" sz="3000" baseline="30000" dirty="0">
                <a:solidFill>
                  <a:srgbClr val="0F6FC6"/>
                </a:solidFill>
                <a:latin typeface="Lato" panose="020F0502020204030203"/>
                <a:cs typeface="Arial" panose="020B0604020202020204" pitchFamily="34" charset="0"/>
              </a:rPr>
              <a:t>th</a:t>
            </a:r>
            <a:r>
              <a:rPr lang="en-GB" sz="3000" dirty="0">
                <a:solidFill>
                  <a:srgbClr val="0F6FC6"/>
                </a:solidFill>
                <a:latin typeface="Lato" panose="020F0502020204030203"/>
                <a:cs typeface="Arial" panose="020B0604020202020204" pitchFamily="34" charset="0"/>
              </a:rPr>
              <a:t> century </a:t>
            </a:r>
            <a:r>
              <a:rPr lang="en-GB" sz="3000" dirty="0" err="1">
                <a:solidFill>
                  <a:srgbClr val="0F6FC6"/>
                </a:solidFill>
                <a:latin typeface="Lato" panose="020F0502020204030203"/>
                <a:cs typeface="Arial" panose="020B0604020202020204" pitchFamily="34" charset="0"/>
              </a:rPr>
              <a:t>bellringers</a:t>
            </a:r>
            <a:r>
              <a:rPr lang="en-GB" sz="3000" dirty="0">
                <a:solidFill>
                  <a:srgbClr val="0F6FC6"/>
                </a:solidFill>
                <a:latin typeface="Lato" panose="020F0502020204030203"/>
                <a:cs typeface="Arial" panose="020B0604020202020204" pitchFamily="34" charset="0"/>
              </a:rPr>
              <a:t> had:</a:t>
            </a:r>
          </a:p>
          <a:p>
            <a:pPr marL="1028700" lvl="1" indent="-571500" fontAlgn="base">
              <a:spcBef>
                <a:spcPct val="0"/>
              </a:spcBef>
              <a:spcAft>
                <a:spcPct val="0"/>
              </a:spcAft>
              <a:buFont typeface="Arial" panose="020B0604020202020204" pitchFamily="34" charset="0"/>
              <a:buChar char="•"/>
            </a:pPr>
            <a:r>
              <a:rPr lang="en-GB" sz="3000" dirty="0">
                <a:solidFill>
                  <a:srgbClr val="0F6FC6"/>
                </a:solidFill>
                <a:latin typeface="Lato" panose="020F0502020204030203"/>
                <a:cs typeface="Arial" panose="020B0604020202020204" pitchFamily="34" charset="0"/>
              </a:rPr>
              <a:t>low social esteem, bad behaviour</a:t>
            </a:r>
          </a:p>
          <a:p>
            <a:pPr marL="1028700" lvl="1" indent="-571500" fontAlgn="base">
              <a:spcBef>
                <a:spcPct val="0"/>
              </a:spcBef>
              <a:spcAft>
                <a:spcPct val="0"/>
              </a:spcAft>
              <a:buFont typeface="Arial" panose="020B0604020202020204" pitchFamily="34" charset="0"/>
              <a:buChar char="•"/>
            </a:pPr>
            <a:r>
              <a:rPr lang="en-GB" sz="3000" dirty="0">
                <a:solidFill>
                  <a:srgbClr val="0F6FC6"/>
                </a:solidFill>
                <a:latin typeface="Lato" panose="020F0502020204030203"/>
                <a:cs typeface="Arial" panose="020B0604020202020204" pitchFamily="34" charset="0"/>
              </a:rPr>
              <a:t>poor relations with church, often fiercely independent</a:t>
            </a:r>
          </a:p>
          <a:p>
            <a:pPr marL="571500" indent="-571500" fontAlgn="base">
              <a:spcBef>
                <a:spcPct val="0"/>
              </a:spcBef>
              <a:spcAft>
                <a:spcPct val="0"/>
              </a:spcAft>
              <a:buFont typeface="Arial" panose="020B0604020202020204" pitchFamily="34" charset="0"/>
              <a:buChar char="•"/>
            </a:pPr>
            <a:r>
              <a:rPr lang="en-GB" sz="3000" dirty="0">
                <a:solidFill>
                  <a:srgbClr val="0F6FC6"/>
                </a:solidFill>
                <a:latin typeface="Lato" panose="020F0502020204030203"/>
                <a:cs typeface="Arial" panose="020B0604020202020204" pitchFamily="34" charset="0"/>
              </a:rPr>
              <a:t>Response = Belfry Reform Movement: </a:t>
            </a:r>
          </a:p>
          <a:p>
            <a:pPr marL="1028700" lvl="1" indent="-571500" fontAlgn="base">
              <a:spcBef>
                <a:spcPct val="0"/>
              </a:spcBef>
              <a:spcAft>
                <a:spcPct val="0"/>
              </a:spcAft>
              <a:buFont typeface="Arial" panose="020B0604020202020204" pitchFamily="34" charset="0"/>
              <a:buChar char="•"/>
            </a:pPr>
            <a:r>
              <a:rPr lang="en-GB" sz="3000" dirty="0">
                <a:solidFill>
                  <a:srgbClr val="0F6FC6"/>
                </a:solidFill>
                <a:latin typeface="Lato" panose="020F0502020204030203"/>
                <a:cs typeface="Arial" panose="020B0604020202020204" pitchFamily="34" charset="0"/>
              </a:rPr>
              <a:t>part of re-awakened interest in the church generally</a:t>
            </a:r>
          </a:p>
          <a:p>
            <a:pPr marL="1028700" lvl="1" indent="-571500" fontAlgn="base">
              <a:spcBef>
                <a:spcPct val="0"/>
              </a:spcBef>
              <a:spcAft>
                <a:spcPct val="0"/>
              </a:spcAft>
              <a:buFont typeface="Arial" panose="020B0604020202020204" pitchFamily="34" charset="0"/>
              <a:buChar char="•"/>
            </a:pPr>
            <a:r>
              <a:rPr lang="en-GB" sz="3000" dirty="0">
                <a:solidFill>
                  <a:srgbClr val="0F6FC6"/>
                </a:solidFill>
                <a:latin typeface="Lato" panose="020F0502020204030203"/>
                <a:cs typeface="Arial" panose="020B0604020202020204" pitchFamily="34" charset="0"/>
              </a:rPr>
              <a:t>standards improved, change ringing supported</a:t>
            </a:r>
          </a:p>
          <a:p>
            <a:pPr marL="1028700" lvl="1" indent="-571500" fontAlgn="base">
              <a:spcBef>
                <a:spcPct val="0"/>
              </a:spcBef>
              <a:spcAft>
                <a:spcPct val="0"/>
              </a:spcAft>
              <a:buFont typeface="Arial" panose="020B0604020202020204" pitchFamily="34" charset="0"/>
              <a:buChar char="•"/>
            </a:pPr>
            <a:r>
              <a:rPr lang="en-GB" sz="3000" dirty="0">
                <a:solidFill>
                  <a:srgbClr val="0F6FC6"/>
                </a:solidFill>
                <a:latin typeface="Lato" panose="020F0502020204030203"/>
                <a:cs typeface="Arial" panose="020B0604020202020204" pitchFamily="34" charset="0"/>
              </a:rPr>
              <a:t>officers appointed in towers with clergy back in control</a:t>
            </a:r>
          </a:p>
          <a:p>
            <a:pPr marL="1028700" lvl="1" indent="-571500" fontAlgn="base">
              <a:spcBef>
                <a:spcPct val="0"/>
              </a:spcBef>
              <a:spcAft>
                <a:spcPct val="0"/>
              </a:spcAft>
              <a:buFont typeface="Arial" panose="020B0604020202020204" pitchFamily="34" charset="0"/>
              <a:buChar char="•"/>
            </a:pPr>
            <a:r>
              <a:rPr lang="en-GB" sz="3000" dirty="0">
                <a:solidFill>
                  <a:srgbClr val="0F6FC6"/>
                </a:solidFill>
                <a:latin typeface="Lato" panose="020F0502020204030203"/>
                <a:cs typeface="Arial" panose="020B0604020202020204" pitchFamily="34" charset="0"/>
              </a:rPr>
              <a:t>towers and ringers became ‘respectable’</a:t>
            </a:r>
          </a:p>
          <a:p>
            <a:pPr marL="571500" indent="-571500" fontAlgn="base">
              <a:spcBef>
                <a:spcPct val="0"/>
              </a:spcBef>
              <a:spcAft>
                <a:spcPct val="0"/>
              </a:spcAft>
              <a:buFont typeface="Arial" panose="020B0604020202020204" pitchFamily="34" charset="0"/>
              <a:buChar char="•"/>
            </a:pPr>
            <a:endParaRPr lang="en-GB" sz="3000" dirty="0">
              <a:solidFill>
                <a:srgbClr val="0F6FC6"/>
              </a:solidFill>
              <a:latin typeface="Lato" panose="020F0502020204030203"/>
              <a:cs typeface="Arial" panose="020B0604020202020204" pitchFamily="34" charset="0"/>
            </a:endParaRPr>
          </a:p>
        </p:txBody>
      </p:sp>
      <p:sp>
        <p:nvSpPr>
          <p:cNvPr id="7" name="Slide Number Placeholder 6"/>
          <p:cNvSpPr>
            <a:spLocks noGrp="1"/>
          </p:cNvSpPr>
          <p:nvPr>
            <p:ph type="sldNum" sz="quarter" idx="12"/>
          </p:nvPr>
        </p:nvSpPr>
        <p:spPr/>
        <p:txBody>
          <a:bodyPr/>
          <a:lstStyle/>
          <a:p>
            <a:fld id="{6E3F9949-4CCD-476F-B9A2-7CC13C5A36B7}" type="slidenum">
              <a:rPr lang="en-GB" altLang="en-US"/>
              <a:pPr/>
              <a:t>11</a:t>
            </a:fld>
            <a:endParaRPr lang="en-GB" altLang="en-US"/>
          </a:p>
        </p:txBody>
      </p:sp>
    </p:spTree>
    <p:extLst>
      <p:ext uri="{BB962C8B-B14F-4D97-AF65-F5344CB8AC3E}">
        <p14:creationId xmlns:p14="http://schemas.microsoft.com/office/powerpoint/2010/main" val="3462665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715" y="685799"/>
            <a:ext cx="10515600" cy="753963"/>
          </a:xfrm>
        </p:spPr>
        <p:txBody>
          <a:bodyPr/>
          <a:lstStyle/>
          <a:p>
            <a:pPr algn="ctr"/>
            <a:r>
              <a:rPr lang="en-GB" b="1" dirty="0">
                <a:solidFill>
                  <a:schemeClr val="accent1"/>
                </a:solidFill>
                <a:latin typeface="Lato"/>
              </a:rPr>
              <a:t>20</a:t>
            </a:r>
            <a:r>
              <a:rPr lang="en-GB" b="1" baseline="30000" dirty="0">
                <a:solidFill>
                  <a:schemeClr val="accent1"/>
                </a:solidFill>
                <a:latin typeface="Lato"/>
              </a:rPr>
              <a:t>th</a:t>
            </a:r>
            <a:r>
              <a:rPr lang="en-GB" b="1" dirty="0">
                <a:solidFill>
                  <a:schemeClr val="accent1"/>
                </a:solidFill>
                <a:latin typeface="Lato"/>
              </a:rPr>
              <a:t> and 21</a:t>
            </a:r>
            <a:r>
              <a:rPr lang="en-GB" b="1" baseline="30000" dirty="0">
                <a:solidFill>
                  <a:schemeClr val="accent1"/>
                </a:solidFill>
                <a:latin typeface="Lato"/>
              </a:rPr>
              <a:t>st</a:t>
            </a:r>
            <a:r>
              <a:rPr lang="en-GB" b="1" dirty="0">
                <a:solidFill>
                  <a:schemeClr val="accent1"/>
                </a:solidFill>
                <a:latin typeface="Lato"/>
              </a:rPr>
              <a:t> Centuries?</a:t>
            </a:r>
          </a:p>
        </p:txBody>
      </p:sp>
      <p:sp>
        <p:nvSpPr>
          <p:cNvPr id="6" name="TextBox 5"/>
          <p:cNvSpPr txBox="1"/>
          <p:nvPr/>
        </p:nvSpPr>
        <p:spPr>
          <a:xfrm>
            <a:off x="653143" y="1651287"/>
            <a:ext cx="10752172" cy="4001095"/>
          </a:xfrm>
          <a:prstGeom prst="rect">
            <a:avLst/>
          </a:prstGeom>
          <a:noFill/>
        </p:spPr>
        <p:txBody>
          <a:bodyPr wrap="square" rtlCol="0">
            <a:spAutoFit/>
          </a:bodyPr>
          <a:lstStyle/>
          <a:p>
            <a:pPr marL="571500" indent="-571500" fontAlgn="base">
              <a:spcBef>
                <a:spcPct val="0"/>
              </a:spcBef>
              <a:spcAft>
                <a:spcPct val="0"/>
              </a:spcAft>
              <a:buFont typeface="Arial" panose="020B0604020202020204" pitchFamily="34" charset="0"/>
              <a:buChar char="•"/>
            </a:pPr>
            <a:endParaRPr lang="en-GB" sz="3200" dirty="0">
              <a:solidFill>
                <a:srgbClr val="0F6FC6"/>
              </a:solidFill>
              <a:latin typeface="Lato" panose="020F0502020204030203"/>
              <a:cs typeface="Arial" panose="020B0604020202020204" pitchFamily="34" charset="0"/>
            </a:endParaRPr>
          </a:p>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Women became bellringers in large numbers</a:t>
            </a:r>
          </a:p>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Bellringing declined after WW1</a:t>
            </a:r>
          </a:p>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Church bells silenced for much of WW2</a:t>
            </a:r>
          </a:p>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Interest increased from 1950s, then declined</a:t>
            </a:r>
          </a:p>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Millennium and 2012 Olympics increased interest again</a:t>
            </a:r>
          </a:p>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More new ringers now badly needed again</a:t>
            </a:r>
          </a:p>
          <a:p>
            <a:pPr marL="571500" indent="-571500" fontAlgn="base">
              <a:spcBef>
                <a:spcPct val="0"/>
              </a:spcBef>
              <a:spcAft>
                <a:spcPct val="0"/>
              </a:spcAft>
              <a:buFont typeface="Arial" panose="020B0604020202020204" pitchFamily="34" charset="0"/>
              <a:buChar char="•"/>
            </a:pPr>
            <a:endParaRPr lang="en-GB" sz="3000" dirty="0">
              <a:solidFill>
                <a:srgbClr val="0F6FC6"/>
              </a:solidFill>
              <a:latin typeface="Lato" panose="020F0502020204030203"/>
              <a:cs typeface="Arial" panose="020B0604020202020204" pitchFamily="34" charset="0"/>
            </a:endParaRPr>
          </a:p>
        </p:txBody>
      </p:sp>
      <p:sp>
        <p:nvSpPr>
          <p:cNvPr id="7" name="Slide Number Placeholder 6"/>
          <p:cNvSpPr>
            <a:spLocks noGrp="1"/>
          </p:cNvSpPr>
          <p:nvPr>
            <p:ph type="sldNum" sz="quarter" idx="12"/>
          </p:nvPr>
        </p:nvSpPr>
        <p:spPr/>
        <p:txBody>
          <a:bodyPr/>
          <a:lstStyle/>
          <a:p>
            <a:fld id="{6E3F9949-4CCD-476F-B9A2-7CC13C5A36B7}" type="slidenum">
              <a:rPr lang="en-GB" altLang="en-US"/>
              <a:pPr/>
              <a:t>12</a:t>
            </a:fld>
            <a:endParaRPr lang="en-GB" altLang="en-US"/>
          </a:p>
        </p:txBody>
      </p:sp>
    </p:spTree>
    <p:extLst>
      <p:ext uri="{BB962C8B-B14F-4D97-AF65-F5344CB8AC3E}">
        <p14:creationId xmlns:p14="http://schemas.microsoft.com/office/powerpoint/2010/main" val="2348709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715" y="685799"/>
            <a:ext cx="10515600" cy="753963"/>
          </a:xfrm>
        </p:spPr>
        <p:txBody>
          <a:bodyPr/>
          <a:lstStyle/>
          <a:p>
            <a:pPr algn="ctr"/>
            <a:r>
              <a:rPr lang="en-GB" b="1" dirty="0">
                <a:solidFill>
                  <a:schemeClr val="accent1"/>
                </a:solidFill>
                <a:latin typeface="Lato"/>
              </a:rPr>
              <a:t>Millennium, Olympics and Jubilee</a:t>
            </a:r>
          </a:p>
        </p:txBody>
      </p:sp>
      <p:sp>
        <p:nvSpPr>
          <p:cNvPr id="6" name="TextBox 5"/>
          <p:cNvSpPr txBox="1"/>
          <p:nvPr/>
        </p:nvSpPr>
        <p:spPr>
          <a:xfrm>
            <a:off x="653143" y="1903991"/>
            <a:ext cx="10752172" cy="1046440"/>
          </a:xfrm>
          <a:prstGeom prst="rect">
            <a:avLst/>
          </a:prstGeom>
          <a:noFill/>
        </p:spPr>
        <p:txBody>
          <a:bodyPr wrap="square" rtlCol="0">
            <a:spAutoFit/>
          </a:bodyPr>
          <a:lstStyle/>
          <a:p>
            <a:pPr marL="571500" indent="-571500" fontAlgn="base">
              <a:spcBef>
                <a:spcPct val="0"/>
              </a:spcBef>
              <a:spcAft>
                <a:spcPct val="0"/>
              </a:spcAft>
              <a:buFont typeface="Arial" panose="020B0604020202020204" pitchFamily="34" charset="0"/>
              <a:buChar char="•"/>
            </a:pPr>
            <a:endParaRPr lang="en-GB" sz="3200" dirty="0">
              <a:solidFill>
                <a:srgbClr val="0F6FC6"/>
              </a:solidFill>
              <a:latin typeface="Lato" panose="020F0502020204030203"/>
              <a:cs typeface="Arial" panose="020B0604020202020204" pitchFamily="34" charset="0"/>
            </a:endParaRPr>
          </a:p>
          <a:p>
            <a:pPr marL="571500" indent="-571500" fontAlgn="base">
              <a:spcBef>
                <a:spcPct val="0"/>
              </a:spcBef>
              <a:spcAft>
                <a:spcPct val="0"/>
              </a:spcAft>
              <a:buFont typeface="Arial" panose="020B0604020202020204" pitchFamily="34" charset="0"/>
              <a:buChar char="•"/>
            </a:pPr>
            <a:endParaRPr lang="en-GB" sz="3000" dirty="0">
              <a:solidFill>
                <a:srgbClr val="0F6FC6"/>
              </a:solidFill>
              <a:latin typeface="Lato" panose="020F0502020204030203"/>
              <a:cs typeface="Arial" panose="020B0604020202020204" pitchFamily="34" charset="0"/>
            </a:endParaRPr>
          </a:p>
        </p:txBody>
      </p:sp>
      <p:sp>
        <p:nvSpPr>
          <p:cNvPr id="7" name="Slide Number Placeholder 6"/>
          <p:cNvSpPr>
            <a:spLocks noGrp="1"/>
          </p:cNvSpPr>
          <p:nvPr>
            <p:ph type="sldNum" sz="quarter" idx="12"/>
          </p:nvPr>
        </p:nvSpPr>
        <p:spPr/>
        <p:txBody>
          <a:bodyPr/>
          <a:lstStyle/>
          <a:p>
            <a:fld id="{6E3F9949-4CCD-476F-B9A2-7CC13C5A36B7}" type="slidenum">
              <a:rPr lang="en-GB" altLang="en-US"/>
              <a:pPr/>
              <a:t>13</a:t>
            </a:fld>
            <a:endParaRPr lang="en-GB" altLang="en-US"/>
          </a:p>
        </p:txBody>
      </p:sp>
      <p:pic>
        <p:nvPicPr>
          <p:cNvPr id="8" name="Picture 2" descr="Image result for olympic rings image"/>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335073" y="823678"/>
            <a:ext cx="4064000" cy="2593182"/>
          </a:xfrm>
          <a:prstGeom prst="rect">
            <a:avLst/>
          </a:prstGeom>
          <a:noFill/>
          <a:extLst>
            <a:ext uri="{909E8E84-426E-40DD-AFC4-6F175D3DCCD1}">
              <a14:hiddenFill xmlns:a14="http://schemas.microsoft.com/office/drawing/2010/main">
                <a:solidFill>
                  <a:srgbClr val="FFFFFF"/>
                </a:solidFill>
              </a14:hiddenFill>
            </a:ext>
          </a:extLst>
        </p:spPr>
      </p:pic>
      <p:pic>
        <p:nvPicPr>
          <p:cNvPr id="9" name="Content Placeholder 1"/>
          <p:cNvPicPr>
            <a:picLocks noChangeAspect="1"/>
          </p:cNvPicPr>
          <p:nvPr/>
        </p:nvPicPr>
        <p:blipFill>
          <a:blip r:embed="rId4"/>
          <a:stretch>
            <a:fillRect/>
          </a:stretch>
        </p:blipFill>
        <p:spPr>
          <a:xfrm>
            <a:off x="653143" y="1608071"/>
            <a:ext cx="3943542" cy="4582257"/>
          </a:xfrm>
          <a:prstGeom prst="rect">
            <a:avLst/>
          </a:prstGeom>
        </p:spPr>
      </p:pic>
      <p:sp>
        <p:nvSpPr>
          <p:cNvPr id="5" name="TextBox 4"/>
          <p:cNvSpPr txBox="1"/>
          <p:nvPr/>
        </p:nvSpPr>
        <p:spPr>
          <a:xfrm>
            <a:off x="4996543" y="2800665"/>
            <a:ext cx="6357257" cy="3539430"/>
          </a:xfrm>
          <a:prstGeom prst="rect">
            <a:avLst/>
          </a:prstGeom>
          <a:noFill/>
        </p:spPr>
        <p:txBody>
          <a:bodyPr wrap="square" rtlCol="0">
            <a:spAutoFit/>
          </a:bodyPr>
          <a:lstStyle/>
          <a:p>
            <a:pPr marL="285750" indent="-285750">
              <a:buFont typeface="Arial" panose="020B0604020202020204" pitchFamily="34" charset="0"/>
              <a:buChar char="•"/>
            </a:pPr>
            <a:r>
              <a:rPr lang="en-GB" sz="2800" dirty="0">
                <a:solidFill>
                  <a:schemeClr val="accent1"/>
                </a:solidFill>
                <a:latin typeface="Lato" panose="020F0502020204030203"/>
              </a:rPr>
              <a:t>5000 new ringers for 2000</a:t>
            </a:r>
          </a:p>
          <a:p>
            <a:pPr marL="285750" indent="-285750">
              <a:buFont typeface="Arial" panose="020B0604020202020204" pitchFamily="34" charset="0"/>
              <a:buChar char="•"/>
            </a:pPr>
            <a:r>
              <a:rPr lang="en-GB" sz="2800" dirty="0">
                <a:solidFill>
                  <a:schemeClr val="accent1"/>
                </a:solidFill>
                <a:latin typeface="Lato" panose="020F0502020204030203"/>
              </a:rPr>
              <a:t>95% of all church bells rung New Year’s Day</a:t>
            </a:r>
          </a:p>
          <a:p>
            <a:pPr marL="285750" indent="-285750">
              <a:buFont typeface="Arial" panose="020B0604020202020204" pitchFamily="34" charset="0"/>
              <a:buChar char="•"/>
            </a:pPr>
            <a:r>
              <a:rPr lang="en-GB" sz="2800" dirty="0">
                <a:solidFill>
                  <a:schemeClr val="accent1"/>
                </a:solidFill>
                <a:latin typeface="Lato" panose="020F0502020204030203"/>
              </a:rPr>
              <a:t>Games announced with biggest tuned bell ever</a:t>
            </a:r>
          </a:p>
          <a:p>
            <a:pPr marL="285750" indent="-285750">
              <a:buFont typeface="Arial" panose="020B0604020202020204" pitchFamily="34" charset="0"/>
              <a:buChar char="•"/>
            </a:pPr>
            <a:r>
              <a:rPr lang="en-GB" sz="2800" dirty="0">
                <a:solidFill>
                  <a:schemeClr val="accent1"/>
                </a:solidFill>
                <a:latin typeface="Lato" panose="020F0502020204030203"/>
              </a:rPr>
              <a:t>Ring of 8 bells on a floating belfry led the Thames Pageant </a:t>
            </a:r>
          </a:p>
          <a:p>
            <a:pPr marL="285750" indent="-285750">
              <a:buFont typeface="Arial" panose="020B0604020202020204" pitchFamily="34" charset="0"/>
              <a:buChar char="•"/>
            </a:pPr>
            <a:endParaRPr lang="en-GB" sz="2800" dirty="0">
              <a:latin typeface="Lato" panose="020F0502020204030203"/>
            </a:endParaRPr>
          </a:p>
        </p:txBody>
      </p:sp>
    </p:spTree>
    <p:extLst>
      <p:ext uri="{BB962C8B-B14F-4D97-AF65-F5344CB8AC3E}">
        <p14:creationId xmlns:p14="http://schemas.microsoft.com/office/powerpoint/2010/main" val="3101164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08480" y="1278738"/>
            <a:ext cx="9062720" cy="4045102"/>
          </a:xfrm>
        </p:spPr>
        <p:txBody>
          <a:bodyPr>
            <a:normAutofit/>
          </a:bodyPr>
          <a:lstStyle/>
          <a:p>
            <a:pPr algn="l"/>
            <a:r>
              <a:rPr lang="en-GB" sz="3600" dirty="0">
                <a:solidFill>
                  <a:srgbClr val="4472C4">
                    <a:lumMod val="75000"/>
                  </a:srgbClr>
                </a:solidFill>
                <a:latin typeface="Lato" panose="020F0502020204030203" pitchFamily="34" charset="0"/>
                <a:ea typeface="Lato" panose="020F0502020204030203" pitchFamily="34" charset="0"/>
                <a:cs typeface="Lato" panose="020F0502020204030203" pitchFamily="34" charset="0"/>
              </a:rPr>
              <a:t>We hope you have found this presentation interesting.</a:t>
            </a:r>
            <a:br>
              <a:rPr lang="en-GB" sz="3600" dirty="0">
                <a:solidFill>
                  <a:srgbClr val="4472C4">
                    <a:lumMod val="75000"/>
                  </a:srgbClr>
                </a:solidFill>
                <a:latin typeface="Lato" panose="020F0502020204030203" pitchFamily="34" charset="0"/>
                <a:ea typeface="Lato" panose="020F0502020204030203" pitchFamily="34" charset="0"/>
                <a:cs typeface="Lato" panose="020F0502020204030203" pitchFamily="34" charset="0"/>
              </a:rPr>
            </a:br>
            <a:br>
              <a:rPr lang="en-GB" sz="3600" dirty="0">
                <a:solidFill>
                  <a:srgbClr val="4472C4">
                    <a:lumMod val="75000"/>
                  </a:srgbClr>
                </a:solidFill>
                <a:latin typeface="Lato" panose="020F0502020204030203" pitchFamily="34" charset="0"/>
                <a:ea typeface="Lato" panose="020F0502020204030203" pitchFamily="34" charset="0"/>
                <a:cs typeface="Lato" panose="020F0502020204030203" pitchFamily="34" charset="0"/>
              </a:rPr>
            </a:br>
            <a:r>
              <a:rPr lang="en-GB" sz="3600" dirty="0">
                <a:solidFill>
                  <a:srgbClr val="4472C4">
                    <a:lumMod val="75000"/>
                  </a:srgbClr>
                </a:solidFill>
                <a:latin typeface="Lato" panose="020F0502020204030203" pitchFamily="34" charset="0"/>
                <a:ea typeface="Lato" panose="020F0502020204030203" pitchFamily="34" charset="0"/>
                <a:cs typeface="Lato" panose="020F0502020204030203" pitchFamily="34" charset="0"/>
              </a:rPr>
              <a:t>For further information please visit: </a:t>
            </a:r>
            <a:r>
              <a:rPr lang="en-GB" sz="3600" dirty="0">
                <a:solidFill>
                  <a:srgbClr val="4472C4">
                    <a:lumMod val="75000"/>
                  </a:srgbClr>
                </a:solidFill>
                <a:latin typeface="Lato" panose="020F0502020204030203" pitchFamily="34" charset="0"/>
                <a:ea typeface="Lato" panose="020F0502020204030203" pitchFamily="34" charset="0"/>
                <a:cs typeface="Lato" panose="020F0502020204030203" pitchFamily="34" charset="0"/>
                <a:hlinkClick r:id="rId3"/>
              </a:rPr>
              <a:t>https://cccbr.org.uk/services/pr/</a:t>
            </a:r>
            <a:r>
              <a:rPr lang="en-GB" sz="3600" dirty="0">
                <a:solidFill>
                  <a:srgbClr val="4472C4">
                    <a:lumMod val="75000"/>
                  </a:srgbClr>
                </a:solidFill>
                <a:latin typeface="Lato" panose="020F0502020204030203" pitchFamily="34" charset="0"/>
                <a:ea typeface="Lato" panose="020F0502020204030203" pitchFamily="34" charset="0"/>
                <a:cs typeface="Lato" panose="020F0502020204030203" pitchFamily="34" charset="0"/>
              </a:rPr>
              <a:t> </a:t>
            </a:r>
            <a:endParaRPr lang="en-GB" sz="5400" b="1"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endParaRPr>
          </a:p>
        </p:txBody>
      </p:sp>
    </p:spTree>
    <p:extLst>
      <p:ext uri="{BB962C8B-B14F-4D97-AF65-F5344CB8AC3E}">
        <p14:creationId xmlns:p14="http://schemas.microsoft.com/office/powerpoint/2010/main" val="4287321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AEAEA"/>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89715" y="685799"/>
            <a:ext cx="10515600" cy="753963"/>
          </a:xfrm>
        </p:spPr>
        <p:txBody>
          <a:bodyPr/>
          <a:lstStyle/>
          <a:p>
            <a:pPr algn="ctr"/>
            <a:r>
              <a:rPr lang="en-GB" b="1" dirty="0">
                <a:solidFill>
                  <a:schemeClr val="accent1"/>
                </a:solidFill>
                <a:latin typeface="Lato"/>
              </a:rPr>
              <a:t>The Meanings of Bells</a:t>
            </a:r>
          </a:p>
        </p:txBody>
      </p:sp>
      <p:sp>
        <p:nvSpPr>
          <p:cNvPr id="6" name="TextBox 5"/>
          <p:cNvSpPr txBox="1"/>
          <p:nvPr/>
        </p:nvSpPr>
        <p:spPr>
          <a:xfrm>
            <a:off x="1236372" y="1439762"/>
            <a:ext cx="9459981" cy="5355312"/>
          </a:xfrm>
          <a:prstGeom prst="rect">
            <a:avLst/>
          </a:prstGeom>
          <a:noFill/>
        </p:spPr>
        <p:txBody>
          <a:bodyPr wrap="square" rtlCol="0">
            <a:spAutoFit/>
          </a:bodyPr>
          <a:lstStyle/>
          <a:p>
            <a:pPr fontAlgn="base">
              <a:spcBef>
                <a:spcPct val="0"/>
              </a:spcBef>
              <a:spcAft>
                <a:spcPct val="0"/>
              </a:spcAft>
            </a:pPr>
            <a:r>
              <a:rPr lang="en-GB" sz="3600" dirty="0">
                <a:solidFill>
                  <a:srgbClr val="0F6FC6"/>
                </a:solidFill>
                <a:cs typeface="Arial" panose="020B0604020202020204" pitchFamily="34" charset="0"/>
              </a:rPr>
              <a:t>One bell or a whole peal calling over the centuries:</a:t>
            </a:r>
          </a:p>
          <a:p>
            <a:pPr marL="742950" lvl="1" indent="-285750" fontAlgn="base">
              <a:spcBef>
                <a:spcPct val="0"/>
              </a:spcBef>
              <a:spcAft>
                <a:spcPct val="0"/>
              </a:spcAft>
              <a:buFont typeface="Arial" panose="020B0604020202020204" pitchFamily="34" charset="0"/>
              <a:buChar char="•"/>
            </a:pPr>
            <a:r>
              <a:rPr lang="en-GB" sz="3600" dirty="0">
                <a:solidFill>
                  <a:srgbClr val="0F6FC6"/>
                </a:solidFill>
                <a:cs typeface="Arial" panose="020B0604020202020204" pitchFamily="34" charset="0"/>
              </a:rPr>
              <a:t>To wake</a:t>
            </a:r>
          </a:p>
          <a:p>
            <a:pPr marL="742950" lvl="1" indent="-285750" fontAlgn="base">
              <a:spcBef>
                <a:spcPct val="0"/>
              </a:spcBef>
              <a:spcAft>
                <a:spcPct val="0"/>
              </a:spcAft>
              <a:buFont typeface="Arial" panose="020B0604020202020204" pitchFamily="34" charset="0"/>
              <a:buChar char="•"/>
            </a:pPr>
            <a:r>
              <a:rPr lang="en-GB" sz="3600" dirty="0">
                <a:solidFill>
                  <a:srgbClr val="0F6FC6"/>
                </a:solidFill>
                <a:cs typeface="Arial" panose="020B0604020202020204" pitchFamily="34" charset="0"/>
              </a:rPr>
              <a:t>To pray</a:t>
            </a:r>
          </a:p>
          <a:p>
            <a:pPr marL="742950" lvl="1" indent="-285750" fontAlgn="base">
              <a:spcBef>
                <a:spcPct val="0"/>
              </a:spcBef>
              <a:spcAft>
                <a:spcPct val="0"/>
              </a:spcAft>
              <a:buFont typeface="Arial" panose="020B0604020202020204" pitchFamily="34" charset="0"/>
              <a:buChar char="•"/>
            </a:pPr>
            <a:r>
              <a:rPr lang="en-GB" sz="3600" dirty="0">
                <a:solidFill>
                  <a:srgbClr val="0F6FC6"/>
                </a:solidFill>
                <a:cs typeface="Arial" panose="020B0604020202020204" pitchFamily="34" charset="0"/>
              </a:rPr>
              <a:t>To work</a:t>
            </a:r>
          </a:p>
          <a:p>
            <a:pPr marL="742950" lvl="1" indent="-285750" fontAlgn="base">
              <a:spcBef>
                <a:spcPct val="0"/>
              </a:spcBef>
              <a:spcAft>
                <a:spcPct val="0"/>
              </a:spcAft>
              <a:buFont typeface="Arial" panose="020B0604020202020204" pitchFamily="34" charset="0"/>
              <a:buChar char="•"/>
            </a:pPr>
            <a:r>
              <a:rPr lang="en-GB" sz="3600" dirty="0">
                <a:solidFill>
                  <a:srgbClr val="0F6FC6"/>
                </a:solidFill>
                <a:cs typeface="Arial" panose="020B0604020202020204" pitchFamily="34" charset="0"/>
              </a:rPr>
              <a:t>To celebrate</a:t>
            </a:r>
          </a:p>
          <a:p>
            <a:pPr marL="742950" lvl="1" indent="-285750" fontAlgn="base">
              <a:spcBef>
                <a:spcPct val="0"/>
              </a:spcBef>
              <a:spcAft>
                <a:spcPct val="0"/>
              </a:spcAft>
              <a:buFont typeface="Arial" panose="020B0604020202020204" pitchFamily="34" charset="0"/>
              <a:buChar char="•"/>
            </a:pPr>
            <a:r>
              <a:rPr lang="en-GB" sz="3600" dirty="0">
                <a:solidFill>
                  <a:srgbClr val="0F6FC6"/>
                </a:solidFill>
                <a:cs typeface="Arial" panose="020B0604020202020204" pitchFamily="34" charset="0"/>
              </a:rPr>
              <a:t>To arms</a:t>
            </a:r>
          </a:p>
          <a:p>
            <a:pPr marL="742950" lvl="1" indent="-285750" fontAlgn="base">
              <a:spcBef>
                <a:spcPct val="0"/>
              </a:spcBef>
              <a:spcAft>
                <a:spcPct val="0"/>
              </a:spcAft>
              <a:buFont typeface="Arial" panose="020B0604020202020204" pitchFamily="34" charset="0"/>
              <a:buChar char="•"/>
            </a:pPr>
            <a:r>
              <a:rPr lang="en-GB" sz="3600" dirty="0">
                <a:solidFill>
                  <a:srgbClr val="0F6FC6"/>
                </a:solidFill>
                <a:cs typeface="Arial" panose="020B0604020202020204" pitchFamily="34" charset="0"/>
              </a:rPr>
              <a:t>And in times of crisis, to come together</a:t>
            </a:r>
          </a:p>
          <a:p>
            <a:pPr marL="285750" indent="-285750" fontAlgn="base">
              <a:spcBef>
                <a:spcPct val="0"/>
              </a:spcBef>
              <a:spcAft>
                <a:spcPct val="0"/>
              </a:spcAft>
              <a:buFont typeface="Arial" panose="020B0604020202020204" pitchFamily="34" charset="0"/>
              <a:buChar char="•"/>
            </a:pPr>
            <a:endParaRPr lang="en-GB" sz="3600" dirty="0">
              <a:solidFill>
                <a:srgbClr val="0F6FC6"/>
              </a:solidFill>
              <a:cs typeface="Arial" panose="020B0604020202020204" pitchFamily="34" charset="0"/>
            </a:endParaRPr>
          </a:p>
          <a:p>
            <a:pPr marL="285750" indent="-285750" fontAlgn="base">
              <a:spcBef>
                <a:spcPct val="0"/>
              </a:spcBef>
              <a:spcAft>
                <a:spcPct val="0"/>
              </a:spcAft>
              <a:buFont typeface="Arial" panose="020B0604020202020204" pitchFamily="34" charset="0"/>
              <a:buChar char="•"/>
            </a:pPr>
            <a:endParaRPr lang="en-GB" dirty="0">
              <a:solidFill>
                <a:prstClr val="black"/>
              </a:solidFill>
              <a:cs typeface="Arial" panose="020B0604020202020204" pitchFamily="34" charset="0"/>
            </a:endParaRPr>
          </a:p>
        </p:txBody>
      </p:sp>
      <p:sp>
        <p:nvSpPr>
          <p:cNvPr id="7" name="Slide Number Placeholder 6"/>
          <p:cNvSpPr>
            <a:spLocks noGrp="1"/>
          </p:cNvSpPr>
          <p:nvPr>
            <p:ph type="sldNum" sz="quarter" idx="12"/>
          </p:nvPr>
        </p:nvSpPr>
        <p:spPr/>
        <p:txBody>
          <a:bodyPr/>
          <a:lstStyle/>
          <a:p>
            <a:fld id="{6E3F9949-4CCD-476F-B9A2-7CC13C5A36B7}" type="slidenum">
              <a:rPr lang="en-GB" altLang="en-US"/>
              <a:pPr/>
              <a:t>2</a:t>
            </a:fld>
            <a:endParaRPr lang="en-GB" altLang="en-US"/>
          </a:p>
        </p:txBody>
      </p:sp>
    </p:spTree>
    <p:extLst>
      <p:ext uri="{BB962C8B-B14F-4D97-AF65-F5344CB8AC3E}">
        <p14:creationId xmlns:p14="http://schemas.microsoft.com/office/powerpoint/2010/main" val="506337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715" y="685800"/>
            <a:ext cx="10515600" cy="680364"/>
          </a:xfrm>
        </p:spPr>
        <p:txBody>
          <a:bodyPr/>
          <a:lstStyle/>
          <a:p>
            <a:pPr algn="ctr"/>
            <a:r>
              <a:rPr lang="en-GB" b="1" dirty="0">
                <a:solidFill>
                  <a:schemeClr val="accent1"/>
                </a:solidFill>
                <a:latin typeface="Lato"/>
              </a:rPr>
              <a:t>Ancient History</a:t>
            </a:r>
          </a:p>
        </p:txBody>
      </p:sp>
      <p:sp>
        <p:nvSpPr>
          <p:cNvPr id="6" name="TextBox 5"/>
          <p:cNvSpPr txBox="1"/>
          <p:nvPr/>
        </p:nvSpPr>
        <p:spPr>
          <a:xfrm>
            <a:off x="889715" y="1716446"/>
            <a:ext cx="10289147" cy="4247317"/>
          </a:xfrm>
          <a:prstGeom prst="rect">
            <a:avLst/>
          </a:prstGeom>
          <a:noFill/>
        </p:spPr>
        <p:txBody>
          <a:bodyPr wrap="square" rtlCol="0">
            <a:spAutoFit/>
          </a:bodyPr>
          <a:lstStyle/>
          <a:p>
            <a:pPr marL="571500" indent="-571500" fontAlgn="base">
              <a:spcBef>
                <a:spcPct val="0"/>
              </a:spcBef>
              <a:spcAft>
                <a:spcPct val="0"/>
              </a:spcAft>
              <a:buFont typeface="Arial" panose="020B0604020202020204" pitchFamily="34" charset="0"/>
              <a:buChar char="•"/>
            </a:pPr>
            <a:r>
              <a:rPr lang="en-GB" sz="3000" dirty="0">
                <a:solidFill>
                  <a:srgbClr val="0F6FC6"/>
                </a:solidFill>
                <a:latin typeface="Lato" panose="020F0502020204030203"/>
                <a:cs typeface="Arial" panose="020B0604020202020204" pitchFamily="34" charset="0"/>
              </a:rPr>
              <a:t>First, travelling preachers announced their arrival with handbells</a:t>
            </a:r>
          </a:p>
          <a:p>
            <a:pPr marL="571500" indent="-571500" fontAlgn="base">
              <a:spcBef>
                <a:spcPct val="0"/>
              </a:spcBef>
              <a:spcAft>
                <a:spcPct val="0"/>
              </a:spcAft>
              <a:buFont typeface="Arial" panose="020B0604020202020204" pitchFamily="34" charset="0"/>
              <a:buChar char="•"/>
            </a:pPr>
            <a:r>
              <a:rPr lang="en-GB" sz="3000" dirty="0">
                <a:solidFill>
                  <a:srgbClr val="0F6FC6"/>
                </a:solidFill>
                <a:latin typeface="Lato" panose="020F0502020204030203"/>
                <a:cs typeface="Arial" panose="020B0604020202020204" pitchFamily="34" charset="0"/>
              </a:rPr>
              <a:t>As more churches were built, bells got bigger!</a:t>
            </a:r>
          </a:p>
          <a:p>
            <a:pPr marL="571500" indent="-571500" fontAlgn="base">
              <a:spcBef>
                <a:spcPct val="0"/>
              </a:spcBef>
              <a:spcAft>
                <a:spcPct val="0"/>
              </a:spcAft>
              <a:buFont typeface="Arial" panose="020B0604020202020204" pitchFamily="34" charset="0"/>
              <a:buChar char="•"/>
            </a:pPr>
            <a:r>
              <a:rPr lang="en-GB" sz="3000" dirty="0">
                <a:solidFill>
                  <a:srgbClr val="0F6FC6"/>
                </a:solidFill>
                <a:latin typeface="Lato" panose="020F0502020204030203"/>
                <a:cs typeface="Arial" panose="020B0604020202020204" pitchFamily="34" charset="0"/>
              </a:rPr>
              <a:t>400 AD </a:t>
            </a:r>
            <a:r>
              <a:rPr lang="en-GB" sz="3000" dirty="0" err="1">
                <a:solidFill>
                  <a:srgbClr val="0F6FC6"/>
                </a:solidFill>
                <a:latin typeface="Lato" panose="020F0502020204030203"/>
                <a:cs typeface="Arial" panose="020B0604020202020204" pitchFamily="34" charset="0"/>
              </a:rPr>
              <a:t>Paulinus</a:t>
            </a:r>
            <a:r>
              <a:rPr lang="en-GB" sz="3000" dirty="0">
                <a:solidFill>
                  <a:srgbClr val="0F6FC6"/>
                </a:solidFill>
                <a:latin typeface="Lato" panose="020F0502020204030203"/>
                <a:cs typeface="Arial" panose="020B0604020202020204" pitchFamily="34" charset="0"/>
              </a:rPr>
              <a:t>, Bishop of Nola (Northern Italy), ordered adoption in his diocese</a:t>
            </a:r>
          </a:p>
          <a:p>
            <a:pPr marL="571500" indent="-571500" fontAlgn="base">
              <a:spcBef>
                <a:spcPct val="0"/>
              </a:spcBef>
              <a:spcAft>
                <a:spcPct val="0"/>
              </a:spcAft>
              <a:buFont typeface="Arial" panose="020B0604020202020204" pitchFamily="34" charset="0"/>
              <a:buChar char="•"/>
            </a:pPr>
            <a:r>
              <a:rPr lang="en-GB" sz="3000" dirty="0">
                <a:solidFill>
                  <a:srgbClr val="0F6FC6"/>
                </a:solidFill>
                <a:latin typeface="Lato" panose="020F0502020204030203"/>
                <a:cs typeface="Arial" panose="020B0604020202020204" pitchFamily="34" charset="0"/>
              </a:rPr>
              <a:t>550 AD becoming more common in Europe</a:t>
            </a:r>
          </a:p>
          <a:p>
            <a:pPr marL="571500" indent="-571500" fontAlgn="base">
              <a:spcBef>
                <a:spcPct val="0"/>
              </a:spcBef>
              <a:spcAft>
                <a:spcPct val="0"/>
              </a:spcAft>
              <a:buFont typeface="Arial" panose="020B0604020202020204" pitchFamily="34" charset="0"/>
              <a:buChar char="•"/>
            </a:pPr>
            <a:r>
              <a:rPr lang="en-GB" sz="3000" dirty="0">
                <a:solidFill>
                  <a:srgbClr val="0F6FC6"/>
                </a:solidFill>
                <a:latin typeface="Lato" panose="020F0502020204030203"/>
                <a:cs typeface="Arial" panose="020B0604020202020204" pitchFamily="34" charset="0"/>
              </a:rPr>
              <a:t>750 AD Archbishop of York regulated times of ringing</a:t>
            </a:r>
          </a:p>
          <a:p>
            <a:pPr marL="571500" indent="-571500" fontAlgn="base">
              <a:spcBef>
                <a:spcPct val="0"/>
              </a:spcBef>
              <a:spcAft>
                <a:spcPct val="0"/>
              </a:spcAft>
              <a:buFont typeface="Arial" panose="020B0604020202020204" pitchFamily="34" charset="0"/>
              <a:buChar char="•"/>
            </a:pPr>
            <a:r>
              <a:rPr lang="en-GB" sz="3000" dirty="0">
                <a:solidFill>
                  <a:srgbClr val="0F6FC6"/>
                </a:solidFill>
                <a:latin typeface="Lato" panose="020F0502020204030203"/>
                <a:cs typeface="Arial" panose="020B0604020202020204" pitchFamily="34" charset="0"/>
              </a:rPr>
              <a:t>975 AD Archbishop of Canterbury made bells compulsory in all his churches</a:t>
            </a:r>
            <a:endParaRPr lang="en-GB" dirty="0">
              <a:solidFill>
                <a:prstClr val="black"/>
              </a:solidFill>
              <a:cs typeface="Arial" panose="020B0604020202020204" pitchFamily="34" charset="0"/>
            </a:endParaRPr>
          </a:p>
        </p:txBody>
      </p:sp>
      <p:sp>
        <p:nvSpPr>
          <p:cNvPr id="7" name="Slide Number Placeholder 6"/>
          <p:cNvSpPr>
            <a:spLocks noGrp="1"/>
          </p:cNvSpPr>
          <p:nvPr>
            <p:ph type="sldNum" sz="quarter" idx="12"/>
          </p:nvPr>
        </p:nvSpPr>
        <p:spPr/>
        <p:txBody>
          <a:bodyPr/>
          <a:lstStyle/>
          <a:p>
            <a:fld id="{6E3F9949-4CCD-476F-B9A2-7CC13C5A36B7}" type="slidenum">
              <a:rPr lang="en-GB" altLang="en-US"/>
              <a:pPr/>
              <a:t>3</a:t>
            </a:fld>
            <a:endParaRPr lang="en-GB" altLang="en-US"/>
          </a:p>
        </p:txBody>
      </p:sp>
    </p:spTree>
    <p:extLst>
      <p:ext uri="{BB962C8B-B14F-4D97-AF65-F5344CB8AC3E}">
        <p14:creationId xmlns:p14="http://schemas.microsoft.com/office/powerpoint/2010/main" val="2380482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715" y="685799"/>
            <a:ext cx="10515600" cy="753963"/>
          </a:xfrm>
        </p:spPr>
        <p:txBody>
          <a:bodyPr/>
          <a:lstStyle/>
          <a:p>
            <a:pPr algn="ctr"/>
            <a:r>
              <a:rPr lang="en-GB" b="1" dirty="0">
                <a:solidFill>
                  <a:schemeClr val="accent1"/>
                </a:solidFill>
                <a:latin typeface="Lato"/>
              </a:rPr>
              <a:t>Up to and Including the Middle Ages</a:t>
            </a:r>
          </a:p>
        </p:txBody>
      </p:sp>
      <p:sp>
        <p:nvSpPr>
          <p:cNvPr id="6" name="TextBox 5"/>
          <p:cNvSpPr txBox="1"/>
          <p:nvPr/>
        </p:nvSpPr>
        <p:spPr>
          <a:xfrm>
            <a:off x="889715" y="1716446"/>
            <a:ext cx="10289147" cy="2893100"/>
          </a:xfrm>
          <a:prstGeom prst="rect">
            <a:avLst/>
          </a:prstGeom>
          <a:noFill/>
        </p:spPr>
        <p:txBody>
          <a:bodyPr wrap="square" rtlCol="0">
            <a:spAutoFit/>
          </a:bodyPr>
          <a:lstStyle/>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Bells ringing themselves?</a:t>
            </a:r>
          </a:p>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Bells driving away the Plague (and bad weather!)</a:t>
            </a:r>
          </a:p>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Developments in bell-hanging technology and therefore in ringing</a:t>
            </a:r>
          </a:p>
          <a:p>
            <a:pPr fontAlgn="base">
              <a:spcBef>
                <a:spcPct val="0"/>
              </a:spcBef>
              <a:spcAft>
                <a:spcPct val="0"/>
              </a:spcAft>
            </a:pPr>
            <a:endParaRPr lang="en-GB" sz="3600" dirty="0">
              <a:solidFill>
                <a:srgbClr val="0F6FC6"/>
              </a:solidFill>
              <a:cs typeface="Arial" panose="020B0604020202020204" pitchFamily="34" charset="0"/>
            </a:endParaRPr>
          </a:p>
          <a:p>
            <a:pPr marL="285750" indent="-285750" fontAlgn="base">
              <a:spcBef>
                <a:spcPct val="0"/>
              </a:spcBef>
              <a:spcAft>
                <a:spcPct val="0"/>
              </a:spcAft>
              <a:buFont typeface="Arial" panose="020B0604020202020204" pitchFamily="34" charset="0"/>
              <a:buChar char="•"/>
            </a:pPr>
            <a:endParaRPr lang="en-GB" dirty="0">
              <a:solidFill>
                <a:prstClr val="black"/>
              </a:solidFill>
              <a:cs typeface="Arial" panose="020B0604020202020204" pitchFamily="34" charset="0"/>
            </a:endParaRPr>
          </a:p>
        </p:txBody>
      </p:sp>
      <p:sp>
        <p:nvSpPr>
          <p:cNvPr id="7" name="Slide Number Placeholder 6"/>
          <p:cNvSpPr>
            <a:spLocks noGrp="1"/>
          </p:cNvSpPr>
          <p:nvPr>
            <p:ph type="sldNum" sz="quarter" idx="12"/>
          </p:nvPr>
        </p:nvSpPr>
        <p:spPr/>
        <p:txBody>
          <a:bodyPr/>
          <a:lstStyle/>
          <a:p>
            <a:fld id="{6E3F9949-4CCD-476F-B9A2-7CC13C5A36B7}" type="slidenum">
              <a:rPr lang="en-GB" altLang="en-US"/>
              <a:pPr/>
              <a:t>4</a:t>
            </a:fld>
            <a:endParaRPr lang="en-GB" altLang="en-US"/>
          </a:p>
        </p:txBody>
      </p:sp>
      <p:pic>
        <p:nvPicPr>
          <p:cNvPr id="8" name="Picture 2" descr="Image result for wearmouth abbe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15758" y="3268989"/>
            <a:ext cx="2851256" cy="2138442"/>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4" descr="Image result for whitby abbey"/>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9715" y="3940195"/>
            <a:ext cx="3880346" cy="246931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5209953" y="3678865"/>
            <a:ext cx="1805805" cy="584775"/>
          </a:xfrm>
          <a:prstGeom prst="rect">
            <a:avLst/>
          </a:prstGeom>
          <a:noFill/>
        </p:spPr>
        <p:txBody>
          <a:bodyPr wrap="square" rtlCol="0">
            <a:spAutoFit/>
          </a:bodyPr>
          <a:lstStyle/>
          <a:p>
            <a:r>
              <a:rPr lang="en-GB" sz="3200" dirty="0">
                <a:latin typeface="Lato" panose="020F0502020204030203"/>
              </a:rPr>
              <a:t>Whitby</a:t>
            </a:r>
          </a:p>
        </p:txBody>
      </p:sp>
      <p:sp>
        <p:nvSpPr>
          <p:cNvPr id="5" name="TextBox 4"/>
          <p:cNvSpPr txBox="1"/>
          <p:nvPr/>
        </p:nvSpPr>
        <p:spPr>
          <a:xfrm>
            <a:off x="4770061" y="5935864"/>
            <a:ext cx="3161827" cy="584775"/>
          </a:xfrm>
          <a:prstGeom prst="rect">
            <a:avLst/>
          </a:prstGeom>
          <a:noFill/>
        </p:spPr>
        <p:txBody>
          <a:bodyPr wrap="square" rtlCol="0">
            <a:spAutoFit/>
          </a:bodyPr>
          <a:lstStyle/>
          <a:p>
            <a:r>
              <a:rPr lang="en-GB" sz="3200" dirty="0" err="1">
                <a:latin typeface="Lato" panose="020F0502020204030203"/>
              </a:rPr>
              <a:t>Wearmouth</a:t>
            </a:r>
            <a:endParaRPr lang="en-GB" sz="3200" dirty="0">
              <a:latin typeface="Lato" panose="020F0502020204030203"/>
            </a:endParaRPr>
          </a:p>
        </p:txBody>
      </p:sp>
    </p:spTree>
    <p:extLst>
      <p:ext uri="{BB962C8B-B14F-4D97-AF65-F5344CB8AC3E}">
        <p14:creationId xmlns:p14="http://schemas.microsoft.com/office/powerpoint/2010/main" val="1319011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715" y="685799"/>
            <a:ext cx="10515600" cy="753963"/>
          </a:xfrm>
        </p:spPr>
        <p:txBody>
          <a:bodyPr/>
          <a:lstStyle/>
          <a:p>
            <a:pPr algn="ctr"/>
            <a:r>
              <a:rPr lang="en-GB" b="1" dirty="0">
                <a:solidFill>
                  <a:schemeClr val="accent1"/>
                </a:solidFill>
                <a:latin typeface="Lato"/>
              </a:rPr>
              <a:t>The Reformation and After</a:t>
            </a:r>
          </a:p>
        </p:txBody>
      </p:sp>
      <p:sp>
        <p:nvSpPr>
          <p:cNvPr id="6" name="TextBox 5"/>
          <p:cNvSpPr txBox="1"/>
          <p:nvPr/>
        </p:nvSpPr>
        <p:spPr>
          <a:xfrm>
            <a:off x="889715" y="1716446"/>
            <a:ext cx="10289147" cy="2400657"/>
          </a:xfrm>
          <a:prstGeom prst="rect">
            <a:avLst/>
          </a:prstGeom>
          <a:noFill/>
        </p:spPr>
        <p:txBody>
          <a:bodyPr wrap="square" rtlCol="0">
            <a:spAutoFit/>
          </a:bodyPr>
          <a:lstStyle/>
          <a:p>
            <a:pPr marL="571500" indent="-571500" fontAlgn="base">
              <a:spcBef>
                <a:spcPct val="0"/>
              </a:spcBef>
              <a:spcAft>
                <a:spcPct val="0"/>
              </a:spcAft>
              <a:buFont typeface="Arial" panose="020B0604020202020204" pitchFamily="34" charset="0"/>
              <a:buChar char="•"/>
            </a:pPr>
            <a:r>
              <a:rPr lang="en-GB" sz="3000" dirty="0">
                <a:solidFill>
                  <a:srgbClr val="0F6FC6"/>
                </a:solidFill>
                <a:latin typeface="Lato" panose="020F0502020204030203"/>
                <a:cs typeface="Arial" panose="020B0604020202020204" pitchFamily="34" charset="0"/>
              </a:rPr>
              <a:t>Quarter and half wheels superseded by whole wheels</a:t>
            </a:r>
          </a:p>
          <a:p>
            <a:pPr marL="571500" indent="-571500" fontAlgn="base">
              <a:spcBef>
                <a:spcPct val="0"/>
              </a:spcBef>
              <a:spcAft>
                <a:spcPct val="0"/>
              </a:spcAft>
              <a:buFont typeface="Arial" panose="020B0604020202020204" pitchFamily="34" charset="0"/>
              <a:buChar char="•"/>
            </a:pPr>
            <a:r>
              <a:rPr lang="en-GB" sz="3000" dirty="0">
                <a:solidFill>
                  <a:srgbClr val="0F6FC6"/>
                </a:solidFill>
                <a:latin typeface="Lato" panose="020F0502020204030203"/>
                <a:cs typeface="Arial" panose="020B0604020202020204" pitchFamily="34" charset="0"/>
              </a:rPr>
              <a:t>Stay and slider allow full control of bell</a:t>
            </a:r>
          </a:p>
          <a:p>
            <a:pPr marL="571500" indent="-571500" fontAlgn="base">
              <a:spcBef>
                <a:spcPct val="0"/>
              </a:spcBef>
              <a:spcAft>
                <a:spcPct val="0"/>
              </a:spcAft>
              <a:buFont typeface="Arial" panose="020B0604020202020204" pitchFamily="34" charset="0"/>
              <a:buChar char="•"/>
            </a:pPr>
            <a:r>
              <a:rPr lang="en-GB" sz="3000" dirty="0">
                <a:solidFill>
                  <a:srgbClr val="0F6FC6"/>
                </a:solidFill>
                <a:latin typeface="Lato" panose="020F0502020204030203"/>
                <a:cs typeface="Arial" panose="020B0604020202020204" pitchFamily="34" charset="0"/>
              </a:rPr>
              <a:t>New technology and increasing wealth led to more bells </a:t>
            </a:r>
          </a:p>
          <a:p>
            <a:pPr marL="571500" indent="-571500" fontAlgn="base">
              <a:spcBef>
                <a:spcPct val="0"/>
              </a:spcBef>
              <a:spcAft>
                <a:spcPct val="0"/>
              </a:spcAft>
              <a:buFont typeface="Arial" panose="020B0604020202020204" pitchFamily="34" charset="0"/>
              <a:buChar char="•"/>
            </a:pPr>
            <a:r>
              <a:rPr lang="en-GB" sz="3000" dirty="0">
                <a:solidFill>
                  <a:srgbClr val="0F6FC6"/>
                </a:solidFill>
                <a:latin typeface="Lato" panose="020F0502020204030203"/>
                <a:cs typeface="Arial" panose="020B0604020202020204" pitchFamily="34" charset="0"/>
              </a:rPr>
              <a:t>Ringers now mostly non-clergy</a:t>
            </a:r>
          </a:p>
          <a:p>
            <a:pPr marL="571500" indent="-571500" fontAlgn="base">
              <a:spcBef>
                <a:spcPct val="0"/>
              </a:spcBef>
              <a:spcAft>
                <a:spcPct val="0"/>
              </a:spcAft>
              <a:buFont typeface="Arial" panose="020B0604020202020204" pitchFamily="34" charset="0"/>
              <a:buChar char="•"/>
            </a:pPr>
            <a:r>
              <a:rPr lang="en-GB" sz="3000" dirty="0">
                <a:solidFill>
                  <a:srgbClr val="0F6FC6"/>
                </a:solidFill>
                <a:latin typeface="Lato" panose="020F0502020204030203"/>
                <a:cs typeface="Arial" panose="020B0604020202020204" pitchFamily="34" charset="0"/>
              </a:rPr>
              <a:t>Ringers piecework-paid</a:t>
            </a:r>
            <a:endParaRPr lang="en-GB" sz="3000" dirty="0">
              <a:solidFill>
                <a:prstClr val="black"/>
              </a:solidFill>
              <a:cs typeface="Arial" panose="020B0604020202020204" pitchFamily="34" charset="0"/>
            </a:endParaRPr>
          </a:p>
        </p:txBody>
      </p:sp>
      <p:sp>
        <p:nvSpPr>
          <p:cNvPr id="7" name="Slide Number Placeholder 6"/>
          <p:cNvSpPr>
            <a:spLocks noGrp="1"/>
          </p:cNvSpPr>
          <p:nvPr>
            <p:ph type="sldNum" sz="quarter" idx="12"/>
          </p:nvPr>
        </p:nvSpPr>
        <p:spPr/>
        <p:txBody>
          <a:bodyPr/>
          <a:lstStyle/>
          <a:p>
            <a:fld id="{6E3F9949-4CCD-476F-B9A2-7CC13C5A36B7}" type="slidenum">
              <a:rPr lang="en-GB" altLang="en-US"/>
              <a:pPr/>
              <a:t>5</a:t>
            </a:fld>
            <a:endParaRPr lang="en-GB" altLang="en-US"/>
          </a:p>
        </p:txBody>
      </p:sp>
    </p:spTree>
    <p:extLst>
      <p:ext uri="{BB962C8B-B14F-4D97-AF65-F5344CB8AC3E}">
        <p14:creationId xmlns:p14="http://schemas.microsoft.com/office/powerpoint/2010/main" val="2562240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E3F9949-4CCD-476F-B9A2-7CC13C5A36B7}" type="slidenum">
              <a:rPr lang="en-GB" altLang="en-US" smtClean="0"/>
              <a:pPr/>
              <a:t>6</a:t>
            </a:fld>
            <a:endParaRPr lang="en-GB" altLang="en-US"/>
          </a:p>
        </p:txBody>
      </p:sp>
      <p:sp>
        <p:nvSpPr>
          <p:cNvPr id="9" name="Title 8"/>
          <p:cNvSpPr>
            <a:spLocks noGrp="1"/>
          </p:cNvSpPr>
          <p:nvPr>
            <p:ph type="title"/>
          </p:nvPr>
        </p:nvSpPr>
        <p:spPr/>
        <p:txBody>
          <a:bodyPr/>
          <a:lstStyle/>
          <a:p>
            <a:r>
              <a:rPr lang="en-GB" sz="6000" b="1" dirty="0">
                <a:solidFill>
                  <a:schemeClr val="accent1"/>
                </a:solidFill>
                <a:latin typeface="Lato" panose="020F0502020204030203"/>
              </a:rPr>
              <a:t>All the bits!</a:t>
            </a:r>
          </a:p>
        </p:txBody>
      </p:sp>
      <p:sp>
        <p:nvSpPr>
          <p:cNvPr id="10" name="Rectangle 9"/>
          <p:cNvSpPr/>
          <p:nvPr/>
        </p:nvSpPr>
        <p:spPr>
          <a:xfrm>
            <a:off x="467833" y="3064285"/>
            <a:ext cx="2998381" cy="2640723"/>
          </a:xfrm>
          <a:prstGeom prst="rect">
            <a:avLst/>
          </a:prstGeom>
        </p:spPr>
        <p:txBody>
          <a:bodyPr wrap="square">
            <a:spAutoFit/>
          </a:bodyPr>
          <a:lstStyle/>
          <a:p>
            <a:pPr>
              <a:lnSpc>
                <a:spcPct val="115000"/>
              </a:lnSpc>
              <a:spcAft>
                <a:spcPts val="0"/>
              </a:spcAft>
            </a:pPr>
            <a:r>
              <a:rPr lang="en-GB" sz="24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An illustration of a bell in the ‘down’ position, showing all the different parts that make up the mechanism.  </a:t>
            </a:r>
            <a:endParaRPr lang="en-GB" sz="2400" dirty="0">
              <a:solidFill>
                <a:schemeClr val="accent1">
                  <a:lumMod val="75000"/>
                </a:schemeClr>
              </a:solidFill>
              <a:effectLst/>
              <a:latin typeface="Lato" panose="020F0502020204030203" pitchFamily="34" charset="0"/>
              <a:ea typeface="Lato" panose="020F0502020204030203" pitchFamily="34" charset="0"/>
              <a:cs typeface="Lato" panose="020F0502020204030203" pitchFamily="34" charset="0"/>
            </a:endParaRPr>
          </a:p>
        </p:txBody>
      </p:sp>
      <p:pic>
        <p:nvPicPr>
          <p:cNvPr id="11" name="Picture 10"/>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5179321" y="595423"/>
            <a:ext cx="6330438" cy="5760927"/>
          </a:xfrm>
          <a:prstGeom prst="rect">
            <a:avLst/>
          </a:prstGeom>
        </p:spPr>
      </p:pic>
    </p:spTree>
    <p:extLst>
      <p:ext uri="{BB962C8B-B14F-4D97-AF65-F5344CB8AC3E}">
        <p14:creationId xmlns:p14="http://schemas.microsoft.com/office/powerpoint/2010/main" val="31665845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715" y="685799"/>
            <a:ext cx="10515600" cy="753963"/>
          </a:xfrm>
        </p:spPr>
        <p:txBody>
          <a:bodyPr/>
          <a:lstStyle/>
          <a:p>
            <a:pPr algn="ctr"/>
            <a:r>
              <a:rPr lang="en-GB" b="1" dirty="0">
                <a:solidFill>
                  <a:schemeClr val="accent1"/>
                </a:solidFill>
                <a:latin typeface="Lato"/>
              </a:rPr>
              <a:t>Early Development of Change Ringing</a:t>
            </a:r>
          </a:p>
        </p:txBody>
      </p:sp>
      <p:sp>
        <p:nvSpPr>
          <p:cNvPr id="6" name="TextBox 5"/>
          <p:cNvSpPr txBox="1"/>
          <p:nvPr/>
        </p:nvSpPr>
        <p:spPr>
          <a:xfrm>
            <a:off x="889715" y="1716446"/>
            <a:ext cx="10289147" cy="3046988"/>
          </a:xfrm>
          <a:prstGeom prst="rect">
            <a:avLst/>
          </a:prstGeom>
          <a:noFill/>
        </p:spPr>
        <p:txBody>
          <a:bodyPr wrap="square" rtlCol="0">
            <a:spAutoFit/>
          </a:bodyPr>
          <a:lstStyle/>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New technology spread and bell numbers in towers increased (competition with other churches)</a:t>
            </a:r>
          </a:p>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More bells, more ringers</a:t>
            </a:r>
          </a:p>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Payment to ringers now more frequent outside of London</a:t>
            </a:r>
          </a:p>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Often paid in beer or cider!</a:t>
            </a:r>
          </a:p>
        </p:txBody>
      </p:sp>
      <p:sp>
        <p:nvSpPr>
          <p:cNvPr id="7" name="Slide Number Placeholder 6"/>
          <p:cNvSpPr>
            <a:spLocks noGrp="1"/>
          </p:cNvSpPr>
          <p:nvPr>
            <p:ph type="sldNum" sz="quarter" idx="12"/>
          </p:nvPr>
        </p:nvSpPr>
        <p:spPr/>
        <p:txBody>
          <a:bodyPr/>
          <a:lstStyle/>
          <a:p>
            <a:fld id="{6E3F9949-4CCD-476F-B9A2-7CC13C5A36B7}" type="slidenum">
              <a:rPr lang="en-GB" altLang="en-US"/>
              <a:pPr/>
              <a:t>7</a:t>
            </a:fld>
            <a:endParaRPr lang="en-GB" altLang="en-US"/>
          </a:p>
        </p:txBody>
      </p:sp>
    </p:spTree>
    <p:extLst>
      <p:ext uri="{BB962C8B-B14F-4D97-AF65-F5344CB8AC3E}">
        <p14:creationId xmlns:p14="http://schemas.microsoft.com/office/powerpoint/2010/main" val="116215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715" y="685799"/>
            <a:ext cx="10515600" cy="753963"/>
          </a:xfrm>
        </p:spPr>
        <p:txBody>
          <a:bodyPr/>
          <a:lstStyle/>
          <a:p>
            <a:pPr algn="ctr"/>
            <a:r>
              <a:rPr lang="en-GB" b="1" dirty="0">
                <a:solidFill>
                  <a:schemeClr val="accent1"/>
                </a:solidFill>
                <a:latin typeface="Lato"/>
              </a:rPr>
              <a:t>Change Ringing Takes Off!</a:t>
            </a:r>
          </a:p>
        </p:txBody>
      </p:sp>
      <p:sp>
        <p:nvSpPr>
          <p:cNvPr id="6" name="TextBox 5"/>
          <p:cNvSpPr txBox="1"/>
          <p:nvPr/>
        </p:nvSpPr>
        <p:spPr>
          <a:xfrm>
            <a:off x="889715" y="1716446"/>
            <a:ext cx="10289147" cy="4031873"/>
          </a:xfrm>
          <a:prstGeom prst="rect">
            <a:avLst/>
          </a:prstGeom>
          <a:noFill/>
        </p:spPr>
        <p:txBody>
          <a:bodyPr wrap="square" rtlCol="0">
            <a:spAutoFit/>
          </a:bodyPr>
          <a:lstStyle/>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Societies of ringers formed (Lincoln 1612)</a:t>
            </a:r>
          </a:p>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Mid 17</a:t>
            </a:r>
            <a:r>
              <a:rPr lang="en-GB" sz="3200" baseline="30000" dirty="0">
                <a:solidFill>
                  <a:srgbClr val="0F6FC6"/>
                </a:solidFill>
                <a:latin typeface="Lato" panose="020F0502020204030203"/>
                <a:cs typeface="Arial" panose="020B0604020202020204" pitchFamily="34" charset="0"/>
              </a:rPr>
              <a:t>th</a:t>
            </a:r>
            <a:r>
              <a:rPr lang="en-GB" sz="3200" dirty="0">
                <a:solidFill>
                  <a:srgbClr val="0F6FC6"/>
                </a:solidFill>
                <a:latin typeface="Lato" panose="020F0502020204030203"/>
                <a:cs typeface="Arial" panose="020B0604020202020204" pitchFamily="34" charset="0"/>
              </a:rPr>
              <a:t> century development of ‘change ringing’</a:t>
            </a:r>
          </a:p>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Idle young rich took up ‘The Exercise’</a:t>
            </a:r>
          </a:p>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Bands of ringers in fierce competitions</a:t>
            </a:r>
          </a:p>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1668 first book on change ringing published</a:t>
            </a:r>
          </a:p>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1677 Stedman published his second book ‘</a:t>
            </a:r>
            <a:r>
              <a:rPr lang="en-GB" sz="3200" dirty="0" err="1">
                <a:solidFill>
                  <a:srgbClr val="0F6FC6"/>
                </a:solidFill>
                <a:latin typeface="Lato" panose="020F0502020204030203"/>
                <a:cs typeface="Arial" panose="020B0604020202020204" pitchFamily="34" charset="0"/>
              </a:rPr>
              <a:t>Campanologia</a:t>
            </a:r>
            <a:r>
              <a:rPr lang="en-GB" sz="3200" dirty="0">
                <a:solidFill>
                  <a:srgbClr val="0F6FC6"/>
                </a:solidFill>
                <a:latin typeface="Lato" panose="020F0502020204030203"/>
                <a:cs typeface="Arial" panose="020B0604020202020204" pitchFamily="34" charset="0"/>
              </a:rPr>
              <a:t>’ introducing his own compositions</a:t>
            </a:r>
          </a:p>
          <a:p>
            <a:pPr marL="571500" indent="-571500" fontAlgn="base">
              <a:spcBef>
                <a:spcPct val="0"/>
              </a:spcBef>
              <a:spcAft>
                <a:spcPct val="0"/>
              </a:spcAft>
              <a:buFont typeface="Arial" panose="020B0604020202020204" pitchFamily="34" charset="0"/>
              <a:buChar char="•"/>
            </a:pPr>
            <a:r>
              <a:rPr lang="en-GB" sz="3200" dirty="0">
                <a:solidFill>
                  <a:srgbClr val="0F6FC6"/>
                </a:solidFill>
                <a:latin typeface="Lato" panose="020F0502020204030203"/>
                <a:cs typeface="Arial" panose="020B0604020202020204" pitchFamily="34" charset="0"/>
              </a:rPr>
              <a:t>Grandsire and Stedman’s Principle still rung today</a:t>
            </a:r>
          </a:p>
        </p:txBody>
      </p:sp>
      <p:sp>
        <p:nvSpPr>
          <p:cNvPr id="7" name="Slide Number Placeholder 6"/>
          <p:cNvSpPr>
            <a:spLocks noGrp="1"/>
          </p:cNvSpPr>
          <p:nvPr>
            <p:ph type="sldNum" sz="quarter" idx="12"/>
          </p:nvPr>
        </p:nvSpPr>
        <p:spPr/>
        <p:txBody>
          <a:bodyPr/>
          <a:lstStyle/>
          <a:p>
            <a:fld id="{6E3F9949-4CCD-476F-B9A2-7CC13C5A36B7}" type="slidenum">
              <a:rPr lang="en-GB" altLang="en-US"/>
              <a:pPr/>
              <a:t>8</a:t>
            </a:fld>
            <a:endParaRPr lang="en-GB" altLang="en-US"/>
          </a:p>
        </p:txBody>
      </p:sp>
    </p:spTree>
    <p:extLst>
      <p:ext uri="{BB962C8B-B14F-4D97-AF65-F5344CB8AC3E}">
        <p14:creationId xmlns:p14="http://schemas.microsoft.com/office/powerpoint/2010/main" val="19872633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9715" y="685799"/>
            <a:ext cx="10515600" cy="753963"/>
          </a:xfrm>
        </p:spPr>
        <p:txBody>
          <a:bodyPr/>
          <a:lstStyle/>
          <a:p>
            <a:pPr algn="ctr"/>
            <a:r>
              <a:rPr lang="en-GB" b="1" dirty="0">
                <a:solidFill>
                  <a:schemeClr val="accent1"/>
                </a:solidFill>
                <a:latin typeface="Lato"/>
              </a:rPr>
              <a:t>Change Ringing Climbs Higher!</a:t>
            </a:r>
          </a:p>
        </p:txBody>
      </p:sp>
      <p:sp>
        <p:nvSpPr>
          <p:cNvPr id="6" name="TextBox 5"/>
          <p:cNvSpPr txBox="1"/>
          <p:nvPr/>
        </p:nvSpPr>
        <p:spPr>
          <a:xfrm>
            <a:off x="889715" y="1716446"/>
            <a:ext cx="10289147" cy="2893100"/>
          </a:xfrm>
          <a:prstGeom prst="rect">
            <a:avLst/>
          </a:prstGeom>
          <a:noFill/>
        </p:spPr>
        <p:txBody>
          <a:bodyPr wrap="square" rtlCol="0">
            <a:spAutoFit/>
          </a:bodyPr>
          <a:lstStyle/>
          <a:p>
            <a:pPr marL="571500" indent="-571500" fontAlgn="base">
              <a:spcBef>
                <a:spcPct val="0"/>
              </a:spcBef>
              <a:spcAft>
                <a:spcPct val="0"/>
              </a:spcAft>
              <a:buFont typeface="Arial" panose="020B0604020202020204" pitchFamily="34" charset="0"/>
              <a:buChar char="•"/>
            </a:pPr>
            <a:r>
              <a:rPr lang="en-GB" sz="3000" dirty="0">
                <a:solidFill>
                  <a:schemeClr val="accent1"/>
                </a:solidFill>
                <a:latin typeface="Lato" panose="020F0502020204030203"/>
                <a:cs typeface="Arial" panose="020B0604020202020204" pitchFamily="34" charset="0"/>
              </a:rPr>
              <a:t>Rapid development of ‘methods’</a:t>
            </a:r>
          </a:p>
          <a:p>
            <a:pPr marL="571500" indent="-571500" fontAlgn="base">
              <a:spcBef>
                <a:spcPct val="0"/>
              </a:spcBef>
              <a:spcAft>
                <a:spcPct val="0"/>
              </a:spcAft>
              <a:buFont typeface="Arial" panose="020B0604020202020204" pitchFamily="34" charset="0"/>
              <a:buChar char="•"/>
            </a:pPr>
            <a:r>
              <a:rPr lang="en-GB" sz="3000" dirty="0">
                <a:solidFill>
                  <a:schemeClr val="accent1"/>
                </a:solidFill>
                <a:latin typeface="Lato" panose="020F0502020204030203"/>
                <a:cs typeface="Arial" panose="020B0604020202020204" pitchFamily="34" charset="0"/>
              </a:rPr>
              <a:t>Many named after cities and counties e.g. Norwich and Kent</a:t>
            </a:r>
          </a:p>
          <a:p>
            <a:pPr marL="571500" indent="-571500" fontAlgn="base">
              <a:spcBef>
                <a:spcPct val="0"/>
              </a:spcBef>
              <a:spcAft>
                <a:spcPct val="0"/>
              </a:spcAft>
              <a:buFont typeface="Arial" panose="020B0604020202020204" pitchFamily="34" charset="0"/>
              <a:buChar char="•"/>
            </a:pPr>
            <a:r>
              <a:rPr lang="en-GB" sz="3000" dirty="0">
                <a:solidFill>
                  <a:schemeClr val="accent1"/>
                </a:solidFill>
                <a:latin typeface="Lato" panose="020F0502020204030203"/>
                <a:cs typeface="Arial" panose="020B0604020202020204" pitchFamily="34" charset="0"/>
              </a:rPr>
              <a:t>Peals of more than 5,000 changes rung</a:t>
            </a:r>
          </a:p>
          <a:p>
            <a:pPr marL="571500" indent="-571500" fontAlgn="base">
              <a:spcBef>
                <a:spcPct val="0"/>
              </a:spcBef>
              <a:spcAft>
                <a:spcPct val="0"/>
              </a:spcAft>
              <a:buFont typeface="Arial" panose="020B0604020202020204" pitchFamily="34" charset="0"/>
              <a:buChar char="•"/>
            </a:pPr>
            <a:r>
              <a:rPr lang="en-GB" sz="3000" dirty="0">
                <a:solidFill>
                  <a:schemeClr val="accent1"/>
                </a:solidFill>
                <a:latin typeface="Lato" panose="020F0502020204030203" pitchFamily="34" charset="0"/>
                <a:ea typeface="Lato" panose="020F0502020204030203" pitchFamily="34" charset="0"/>
                <a:cs typeface="Lato" panose="020F0502020204030203" pitchFamily="34" charset="0"/>
              </a:rPr>
              <a:t>First recorded true peal rung May 2nd 1715 at St Peter </a:t>
            </a:r>
            <a:r>
              <a:rPr lang="en-GB" sz="3000" dirty="0" err="1">
                <a:solidFill>
                  <a:schemeClr val="accent1"/>
                </a:solidFill>
                <a:latin typeface="Lato" panose="020F0502020204030203" pitchFamily="34" charset="0"/>
                <a:ea typeface="Lato" panose="020F0502020204030203" pitchFamily="34" charset="0"/>
                <a:cs typeface="Lato" panose="020F0502020204030203" pitchFamily="34" charset="0"/>
              </a:rPr>
              <a:t>Mancroft</a:t>
            </a:r>
            <a:r>
              <a:rPr lang="en-GB" sz="3000" dirty="0">
                <a:solidFill>
                  <a:schemeClr val="accent1"/>
                </a:solidFill>
                <a:latin typeface="Lato" panose="020F0502020204030203" pitchFamily="34" charset="0"/>
                <a:ea typeface="Lato" panose="020F0502020204030203" pitchFamily="34" charset="0"/>
                <a:cs typeface="Lato" panose="020F0502020204030203" pitchFamily="34" charset="0"/>
              </a:rPr>
              <a:t>, </a:t>
            </a:r>
            <a:r>
              <a:rPr lang="en-GB" sz="3200" dirty="0">
                <a:solidFill>
                  <a:schemeClr val="accent1"/>
                </a:solidFill>
                <a:latin typeface="Lato" panose="020F0502020204030203" pitchFamily="34" charset="0"/>
                <a:ea typeface="Lato" panose="020F0502020204030203" pitchFamily="34" charset="0"/>
                <a:cs typeface="Lato" panose="020F0502020204030203" pitchFamily="34" charset="0"/>
              </a:rPr>
              <a:t>Norwich</a:t>
            </a:r>
            <a:r>
              <a:rPr lang="en-GB" sz="3200" dirty="0">
                <a:solidFill>
                  <a:schemeClr val="accent1">
                    <a:lumMod val="75000"/>
                  </a:schemeClr>
                </a:solidFill>
                <a:latin typeface="Lato" panose="020F0502020204030203" pitchFamily="34" charset="0"/>
                <a:ea typeface="Lato" panose="020F0502020204030203" pitchFamily="34" charset="0"/>
                <a:cs typeface="Lato" panose="020F0502020204030203" pitchFamily="34" charset="0"/>
              </a:rPr>
              <a:t> </a:t>
            </a:r>
            <a:endParaRPr lang="en-GB" sz="3200" dirty="0">
              <a:solidFill>
                <a:srgbClr val="0F6FC6"/>
              </a:solidFill>
              <a:latin typeface="Lato" panose="020F0502020204030203"/>
              <a:cs typeface="Arial" panose="020B0604020202020204" pitchFamily="34" charset="0"/>
            </a:endParaRPr>
          </a:p>
        </p:txBody>
      </p:sp>
      <p:sp>
        <p:nvSpPr>
          <p:cNvPr id="7" name="Slide Number Placeholder 6"/>
          <p:cNvSpPr>
            <a:spLocks noGrp="1"/>
          </p:cNvSpPr>
          <p:nvPr>
            <p:ph type="sldNum" sz="quarter" idx="12"/>
          </p:nvPr>
        </p:nvSpPr>
        <p:spPr/>
        <p:txBody>
          <a:bodyPr/>
          <a:lstStyle/>
          <a:p>
            <a:fld id="{6E3F9949-4CCD-476F-B9A2-7CC13C5A36B7}" type="slidenum">
              <a:rPr lang="en-GB" altLang="en-US"/>
              <a:pPr/>
              <a:t>9</a:t>
            </a:fld>
            <a:endParaRPr lang="en-GB" altLang="en-US"/>
          </a:p>
        </p:txBody>
      </p:sp>
      <p:pic>
        <p:nvPicPr>
          <p:cNvPr id="8" name="Content Placeholder 1"/>
          <p:cNvPicPr>
            <a:picLocks noChangeAspect="1"/>
          </p:cNvPicPr>
          <p:nvPr/>
        </p:nvPicPr>
        <p:blipFill>
          <a:blip r:embed="rId3"/>
          <a:stretch>
            <a:fillRect/>
          </a:stretch>
        </p:blipFill>
        <p:spPr bwMode="auto">
          <a:xfrm>
            <a:off x="5584900" y="4131341"/>
            <a:ext cx="1980667" cy="24075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568079" y="4981757"/>
            <a:ext cx="4167963" cy="954107"/>
          </a:xfrm>
          <a:prstGeom prst="rect">
            <a:avLst/>
          </a:prstGeom>
          <a:noFill/>
        </p:spPr>
        <p:txBody>
          <a:bodyPr wrap="square" rtlCol="0">
            <a:spAutoFit/>
          </a:bodyPr>
          <a:lstStyle/>
          <a:p>
            <a:r>
              <a:rPr lang="en-GB" sz="2800" dirty="0">
                <a:solidFill>
                  <a:schemeClr val="accent1"/>
                </a:solidFill>
                <a:latin typeface="Lato" panose="020F0502020204030203"/>
              </a:rPr>
              <a:t>Commemorative peal board, St Peter </a:t>
            </a:r>
            <a:r>
              <a:rPr lang="en-GB" sz="2800" dirty="0" err="1">
                <a:solidFill>
                  <a:schemeClr val="accent1"/>
                </a:solidFill>
                <a:latin typeface="Lato" panose="020F0502020204030203"/>
              </a:rPr>
              <a:t>Mancroft</a:t>
            </a:r>
            <a:endParaRPr lang="en-GB" sz="2800" dirty="0">
              <a:solidFill>
                <a:schemeClr val="accent1"/>
              </a:solidFill>
              <a:latin typeface="Lato" panose="020F0502020204030203"/>
            </a:endParaRPr>
          </a:p>
        </p:txBody>
      </p:sp>
    </p:spTree>
    <p:extLst>
      <p:ext uri="{BB962C8B-B14F-4D97-AF65-F5344CB8AC3E}">
        <p14:creationId xmlns:p14="http://schemas.microsoft.com/office/powerpoint/2010/main" val="3533484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1345</TotalTime>
  <Words>2450</Words>
  <Application>Microsoft Office PowerPoint</Application>
  <PresentationFormat>Widescreen</PresentationFormat>
  <Paragraphs>136</Paragraphs>
  <Slides>14</Slides>
  <Notes>13</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Lato</vt:lpstr>
      <vt:lpstr>1_Office Theme</vt:lpstr>
      <vt:lpstr>A Short History of English Church Bells and Bell Ringing</vt:lpstr>
      <vt:lpstr>The Meanings of Bells</vt:lpstr>
      <vt:lpstr>Ancient History</vt:lpstr>
      <vt:lpstr>Up to and Including the Middle Ages</vt:lpstr>
      <vt:lpstr>The Reformation and After</vt:lpstr>
      <vt:lpstr>All the bits!</vt:lpstr>
      <vt:lpstr>Early Development of Change Ringing</vt:lpstr>
      <vt:lpstr>Change Ringing Takes Off!</vt:lpstr>
      <vt:lpstr>Change Ringing Climbs Higher!</vt:lpstr>
      <vt:lpstr>Peals Become Public Entertainment</vt:lpstr>
      <vt:lpstr>Church’s Backlash and Belfry Reform</vt:lpstr>
      <vt:lpstr>20th and 21st Centuries?</vt:lpstr>
      <vt:lpstr>Millennium, Olympics and Jubilee</vt:lpstr>
      <vt:lpstr>We hope you have found this presentation interesting.  For further information please visit: https://cccbr.org.uk/services/pr/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Short History of English Church Bells and Bell Ringing</dc:title>
  <dc:creator>Mike Gander</dc:creator>
  <cp:lastModifiedBy>User</cp:lastModifiedBy>
  <cp:revision>35</cp:revision>
  <dcterms:created xsi:type="dcterms:W3CDTF">2017-01-21T21:26:46Z</dcterms:created>
  <dcterms:modified xsi:type="dcterms:W3CDTF">2017-03-19T19:39:51Z</dcterms:modified>
</cp:coreProperties>
</file>