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8DE20CE-455C-4205-9145-DB920AF88E81}" type="datetimeFigureOut">
              <a:rPr lang="en-GB" smtClean="0"/>
              <a:t>09/01/2017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754890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8DE20CE-455C-4205-9145-DB920AF88E81}" type="datetimeFigureOut">
              <a:rPr lang="en-GB" smtClean="0"/>
              <a:t>09/01/2017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3327171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8DE20CE-455C-4205-9145-DB920AF88E81}" type="datetimeFigureOut">
              <a:rPr lang="en-GB" smtClean="0"/>
              <a:t>09/01/2017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143443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8DE20CE-455C-4205-9145-DB920AF88E81}" type="datetimeFigureOut">
              <a:rPr lang="en-GB" smtClean="0"/>
              <a:t>09/01/2017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247761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8DE20CE-455C-4205-9145-DB920AF88E81}" type="datetimeFigureOut">
              <a:rPr lang="en-GB" smtClean="0"/>
              <a:t>09/01/2017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237076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8DE20CE-455C-4205-9145-DB920AF88E81}" type="datetimeFigureOut">
              <a:rPr lang="en-GB" smtClean="0"/>
              <a:t>09/01/2017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1245524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8DE20CE-455C-4205-9145-DB920AF88E81}" type="datetimeFigureOut">
              <a:rPr lang="en-GB" smtClean="0"/>
              <a:t>09/01/2017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2750554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8DE20CE-455C-4205-9145-DB920AF88E81}" type="datetimeFigureOut">
              <a:rPr lang="en-GB" smtClean="0"/>
              <a:t>09/01/2017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147774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DE20CE-455C-4205-9145-DB920AF88E81}" type="datetimeFigureOut">
              <a:rPr lang="en-GB" smtClean="0"/>
              <a:t>09/01/2017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911063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DE20CE-455C-4205-9145-DB920AF88E81}" type="datetimeFigureOut">
              <a:rPr lang="en-GB" smtClean="0"/>
              <a:t>09/01/2017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3530517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DE20CE-455C-4205-9145-DB920AF88E81}" type="datetimeFigureOut">
              <a:rPr lang="en-GB" smtClean="0"/>
              <a:t>09/01/2017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2510603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DE20CE-455C-4205-9145-DB920AF88E81}" type="datetimeFigureOut">
              <a:rPr lang="en-GB" smtClean="0"/>
              <a:t>09/01/2017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0CCE38-A7BA-4467-8B99-9F25199F60C8}" type="slidenum">
              <a:rPr lang="en-GB" smtClean="0"/>
              <a:t>‹#›</a:t>
            </a:fld>
            <a:endParaRPr lang="en-GB"/>
          </a:p>
        </p:txBody>
      </p:sp>
    </p:spTree>
    <p:extLst>
      <p:ext uri="{BB962C8B-B14F-4D97-AF65-F5344CB8AC3E}">
        <p14:creationId xmlns:p14="http://schemas.microsoft.com/office/powerpoint/2010/main" val="1841038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erseybells.co.uk/miscellany/shared-pr-good-practi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86259"/>
            <a:ext cx="9144000" cy="2387600"/>
          </a:xfrm>
        </p:spPr>
        <p:txBody>
          <a:bodyPr/>
          <a:lstStyle/>
          <a:p>
            <a:r>
              <a:rPr lang="en-GB" dirty="0">
                <a:solidFill>
                  <a:schemeClr val="accent1">
                    <a:lumMod val="75000"/>
                  </a:schemeClr>
                </a:solidFill>
              </a:rPr>
              <a:t>The Effective PR Officer</a:t>
            </a:r>
          </a:p>
        </p:txBody>
      </p:sp>
      <p:sp>
        <p:nvSpPr>
          <p:cNvPr id="3" name="Subtitle 2"/>
          <p:cNvSpPr>
            <a:spLocks noGrp="1"/>
          </p:cNvSpPr>
          <p:nvPr>
            <p:ph type="subTitle" idx="1"/>
          </p:nvPr>
        </p:nvSpPr>
        <p:spPr>
          <a:xfrm>
            <a:off x="1524000" y="3237948"/>
            <a:ext cx="9144000" cy="1655762"/>
          </a:xfrm>
        </p:spPr>
        <p:txBody>
          <a:bodyPr/>
          <a:lstStyle/>
          <a:p>
            <a:r>
              <a:rPr lang="en-GB" sz="3200" dirty="0">
                <a:solidFill>
                  <a:schemeClr val="accent1">
                    <a:lumMod val="75000"/>
                  </a:schemeClr>
                </a:solidFill>
              </a:rPr>
              <a:t>Pre-reading for the PR </a:t>
            </a:r>
            <a:r>
              <a:rPr lang="en-GB" sz="3200" i="1" dirty="0">
                <a:solidFill>
                  <a:schemeClr val="accent1">
                    <a:lumMod val="75000"/>
                  </a:schemeClr>
                </a:solidFill>
              </a:rPr>
              <a:t>Matters</a:t>
            </a:r>
            <a:r>
              <a:rPr lang="en-GB" sz="3200" dirty="0">
                <a:solidFill>
                  <a:schemeClr val="accent1">
                    <a:lumMod val="75000"/>
                  </a:schemeClr>
                </a:solidFill>
              </a:rPr>
              <a:t> Day</a:t>
            </a:r>
          </a:p>
          <a:p>
            <a:r>
              <a:rPr lang="en-GB" dirty="0" err="1">
                <a:solidFill>
                  <a:schemeClr val="accent1">
                    <a:lumMod val="75000"/>
                  </a:schemeClr>
                </a:solidFill>
              </a:rPr>
              <a:t>Wellesbourne</a:t>
            </a:r>
            <a:r>
              <a:rPr lang="en-GB" dirty="0">
                <a:solidFill>
                  <a:schemeClr val="accent1">
                    <a:lumMod val="75000"/>
                  </a:schemeClr>
                </a:solidFill>
              </a:rPr>
              <a:t>, February 25</a:t>
            </a:r>
            <a:r>
              <a:rPr lang="en-GB" baseline="30000" dirty="0">
                <a:solidFill>
                  <a:schemeClr val="accent1">
                    <a:lumMod val="75000"/>
                  </a:schemeClr>
                </a:solidFill>
              </a:rPr>
              <a:t>th</a:t>
            </a:r>
            <a:r>
              <a:rPr lang="en-GB" dirty="0">
                <a:solidFill>
                  <a:schemeClr val="accent1">
                    <a:lumMod val="75000"/>
                  </a:schemeClr>
                </a:solidFill>
              </a:rPr>
              <a:t> 2017</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2837453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solidFill>
                  <a:schemeClr val="accent1">
                    <a:lumMod val="75000"/>
                  </a:schemeClr>
                </a:solidFill>
              </a:rPr>
              <a:t>What is ‘being effective’? (2)</a:t>
            </a:r>
            <a:endParaRPr lang="en-GB" dirty="0"/>
          </a:p>
        </p:txBody>
      </p:sp>
      <p:sp>
        <p:nvSpPr>
          <p:cNvPr id="6" name="Content Placeholder 5"/>
          <p:cNvSpPr>
            <a:spLocks noGrp="1"/>
          </p:cNvSpPr>
          <p:nvPr>
            <p:ph idx="1"/>
          </p:nvPr>
        </p:nvSpPr>
        <p:spPr/>
        <p:txBody>
          <a:bodyPr/>
          <a:lstStyle/>
          <a:p>
            <a:r>
              <a:rPr lang="en-GB" dirty="0">
                <a:solidFill>
                  <a:schemeClr val="accent1">
                    <a:lumMod val="75000"/>
                  </a:schemeClr>
                </a:solidFill>
              </a:rPr>
              <a:t>promoting a confident, positive and professional image</a:t>
            </a:r>
          </a:p>
          <a:p>
            <a:r>
              <a:rPr lang="en-GB" dirty="0">
                <a:solidFill>
                  <a:schemeClr val="accent1">
                    <a:lumMod val="75000"/>
                  </a:schemeClr>
                </a:solidFill>
              </a:rPr>
              <a:t>building positive international relations where appropriate</a:t>
            </a:r>
          </a:p>
          <a:p>
            <a:r>
              <a:rPr lang="en-GB" dirty="0">
                <a:solidFill>
                  <a:schemeClr val="accent1">
                    <a:lumMod val="75000"/>
                  </a:schemeClr>
                </a:solidFill>
              </a:rPr>
              <a:t>knowing where to go, and how to apply for funding of bell projects</a:t>
            </a:r>
          </a:p>
          <a:p>
            <a:endParaRPr lang="en-GB" dirty="0">
              <a:solidFill>
                <a:schemeClr val="accent1">
                  <a:lumMod val="75000"/>
                </a:schemeClr>
              </a:solidFill>
            </a:endParaRPr>
          </a:p>
          <a:p>
            <a:endParaRPr lang="en-GB" dirty="0">
              <a:solidFill>
                <a:schemeClr val="accent1">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1897930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142253"/>
            <a:ext cx="10515600" cy="1325563"/>
          </a:xfrm>
        </p:spPr>
        <p:txBody>
          <a:bodyPr/>
          <a:lstStyle/>
          <a:p>
            <a:r>
              <a:rPr lang="en-GB" dirty="0">
                <a:solidFill>
                  <a:schemeClr val="accent1">
                    <a:lumMod val="75000"/>
                  </a:schemeClr>
                </a:solidFill>
              </a:rPr>
              <a:t>Overview of Presentation Pack</a:t>
            </a:r>
          </a:p>
        </p:txBody>
      </p:sp>
      <p:sp>
        <p:nvSpPr>
          <p:cNvPr id="6" name="Content Placeholder 5"/>
          <p:cNvSpPr>
            <a:spLocks noGrp="1"/>
          </p:cNvSpPr>
          <p:nvPr>
            <p:ph idx="1"/>
          </p:nvPr>
        </p:nvSpPr>
        <p:spPr>
          <a:xfrm>
            <a:off x="838200" y="1187139"/>
            <a:ext cx="10515600" cy="4351338"/>
          </a:xfrm>
        </p:spPr>
        <p:txBody>
          <a:bodyPr>
            <a:normAutofit fontScale="92500"/>
          </a:bodyPr>
          <a:lstStyle/>
          <a:p>
            <a:pPr marL="0" indent="0">
              <a:buNone/>
            </a:pPr>
            <a:r>
              <a:rPr lang="en-GB" dirty="0">
                <a:solidFill>
                  <a:schemeClr val="accent1">
                    <a:lumMod val="75000"/>
                  </a:schemeClr>
                </a:solidFill>
              </a:rPr>
              <a:t>This ‘pack’ is intended to stimulate thought prior to the PR </a:t>
            </a:r>
            <a:r>
              <a:rPr lang="en-GB" i="1" dirty="0">
                <a:solidFill>
                  <a:schemeClr val="accent1">
                    <a:lumMod val="75000"/>
                  </a:schemeClr>
                </a:solidFill>
              </a:rPr>
              <a:t>Matters</a:t>
            </a:r>
            <a:r>
              <a:rPr lang="en-GB" dirty="0">
                <a:solidFill>
                  <a:schemeClr val="accent1">
                    <a:lumMod val="75000"/>
                  </a:schemeClr>
                </a:solidFill>
              </a:rPr>
              <a:t> Day session entitled ‘The Effective PR Officer’.</a:t>
            </a:r>
          </a:p>
          <a:p>
            <a:pPr marL="0" indent="0">
              <a:buNone/>
            </a:pPr>
            <a:r>
              <a:rPr lang="en-GB" dirty="0">
                <a:solidFill>
                  <a:schemeClr val="accent1">
                    <a:lumMod val="75000"/>
                  </a:schemeClr>
                </a:solidFill>
              </a:rPr>
              <a:t>A number of slides are based on documents produced by John Harrison, a PR Committee member.  We have included some of your thoughts on what you want to get out of the day.  A couple of examples of good practices are also attached, being 1) a ‘holding an open day’ advice pack, and 2) an example poster from Brisbane, and many more can be found at </a:t>
            </a:r>
            <a:r>
              <a:rPr lang="en-GB" u="sng" dirty="0">
                <a:hlinkClick r:id="rId2"/>
              </a:rPr>
              <a:t>http://www.merseybells.co.uk/miscellany/shared-pr-good-practice</a:t>
            </a:r>
            <a:r>
              <a:rPr lang="en-GB" dirty="0">
                <a:solidFill>
                  <a:schemeClr val="accent1">
                    <a:lumMod val="75000"/>
                  </a:schemeClr>
                </a:solidFill>
              </a:rPr>
              <a:t>.</a:t>
            </a:r>
          </a:p>
          <a:p>
            <a:pPr marL="0" indent="0">
              <a:buNone/>
            </a:pPr>
            <a:r>
              <a:rPr lang="en-GB" dirty="0">
                <a:solidFill>
                  <a:schemeClr val="accent1">
                    <a:lumMod val="75000"/>
                  </a:schemeClr>
                </a:solidFill>
              </a:rPr>
              <a:t>On the day itself we will be brainstorming what are the key things which make PR effective, so we hope this pack will help start the ball rolling!</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1002917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solidFill>
                  <a:schemeClr val="accent1">
                    <a:lumMod val="75000"/>
                  </a:schemeClr>
                </a:solidFill>
              </a:rPr>
              <a:t>Definition of Public Relations:</a:t>
            </a:r>
          </a:p>
        </p:txBody>
      </p:sp>
      <p:sp>
        <p:nvSpPr>
          <p:cNvPr id="6" name="Content Placeholder 5"/>
          <p:cNvSpPr>
            <a:spLocks noGrp="1"/>
          </p:cNvSpPr>
          <p:nvPr>
            <p:ph idx="1"/>
          </p:nvPr>
        </p:nvSpPr>
        <p:spPr>
          <a:xfrm>
            <a:off x="838200" y="1587086"/>
            <a:ext cx="10515600" cy="4351338"/>
          </a:xfrm>
        </p:spPr>
        <p:txBody>
          <a:bodyPr/>
          <a:lstStyle/>
          <a:p>
            <a:pPr marL="0" indent="0">
              <a:buNone/>
            </a:pPr>
            <a:r>
              <a:rPr lang="en-GB" i="1" dirty="0">
                <a:solidFill>
                  <a:schemeClr val="accent1">
                    <a:lumMod val="75000"/>
                  </a:schemeClr>
                </a:solidFill>
              </a:rPr>
              <a:t>“Public relations (PR) is the practice of managing the spread of information between an individual or an organisation (such as a business, government agency, or a non-profit organisation)  and the public.  Public relations may include an organisation or individual gaining exposure to their audiences using topics of public interest and news items that do not require direct payment.  This differentiates it from advertising as a form of marketing communications. Public relations is the idea of creating coverage for clients for free, rather than marketing or advertising.” </a:t>
            </a:r>
            <a:r>
              <a:rPr lang="en-GB" dirty="0">
                <a:solidFill>
                  <a:schemeClr val="accent1">
                    <a:lumMod val="75000"/>
                  </a:schemeClr>
                </a:solidFill>
              </a:rPr>
              <a:t>Wikipedia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2497625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solidFill>
                  <a:schemeClr val="accent1">
                    <a:lumMod val="75000"/>
                  </a:schemeClr>
                </a:solidFill>
              </a:rPr>
              <a:t>What ‘level’ to cover re public awareness?</a:t>
            </a:r>
          </a:p>
        </p:txBody>
      </p:sp>
      <p:sp>
        <p:nvSpPr>
          <p:cNvPr id="6" name="Content Placeholder 5"/>
          <p:cNvSpPr>
            <a:spLocks noGrp="1"/>
          </p:cNvSpPr>
          <p:nvPr>
            <p:ph idx="1"/>
          </p:nvPr>
        </p:nvSpPr>
        <p:spPr/>
        <p:txBody>
          <a:bodyPr/>
          <a:lstStyle/>
          <a:p>
            <a:r>
              <a:rPr lang="en-GB" dirty="0">
                <a:solidFill>
                  <a:schemeClr val="accent1">
                    <a:lumMod val="75000"/>
                  </a:schemeClr>
                </a:solidFill>
              </a:rPr>
              <a:t>National (media; pro active, or result of event, including negative; usually more a matter for the CCCBR)</a:t>
            </a:r>
          </a:p>
          <a:p>
            <a:r>
              <a:rPr lang="en-GB" dirty="0">
                <a:solidFill>
                  <a:schemeClr val="accent1">
                    <a:lumMod val="75000"/>
                  </a:schemeClr>
                </a:solidFill>
              </a:rPr>
              <a:t>regional (generally this is the focus of the PRO)</a:t>
            </a:r>
          </a:p>
          <a:p>
            <a:r>
              <a:rPr lang="en-GB" dirty="0">
                <a:solidFill>
                  <a:schemeClr val="accent1">
                    <a:lumMod val="75000"/>
                  </a:schemeClr>
                </a:solidFill>
              </a:rPr>
              <a:t>local (local media, events; this is where the PRO can influence positively)</a:t>
            </a:r>
          </a:p>
          <a:p>
            <a:r>
              <a:rPr lang="en-GB" dirty="0">
                <a:solidFill>
                  <a:schemeClr val="accent1">
                    <a:lumMod val="75000"/>
                  </a:schemeClr>
                </a:solidFill>
              </a:rPr>
              <a:t>personal (how individuals portray ringing – again, PRO can influence)</a:t>
            </a:r>
          </a:p>
          <a:p>
            <a:pPr marL="0" indent="0">
              <a:buNone/>
            </a:pPr>
            <a:r>
              <a:rPr lang="en-GB" dirty="0">
                <a:solidFill>
                  <a:schemeClr val="accent1">
                    <a:lumMod val="75000"/>
                  </a:schemeClr>
                </a:solidFill>
              </a:rPr>
              <a:t>See attached excerpt from John Harrison article for more detail.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999797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solidFill>
                  <a:schemeClr val="accent1">
                    <a:lumMod val="75000"/>
                  </a:schemeClr>
                </a:solidFill>
              </a:rPr>
              <a:t>Which stakeholders to cover?</a:t>
            </a:r>
          </a:p>
        </p:txBody>
      </p:sp>
      <p:sp>
        <p:nvSpPr>
          <p:cNvPr id="6" name="Content Placeholder 5"/>
          <p:cNvSpPr>
            <a:spLocks noGrp="1"/>
          </p:cNvSpPr>
          <p:nvPr>
            <p:ph idx="1"/>
          </p:nvPr>
        </p:nvSpPr>
        <p:spPr>
          <a:xfrm>
            <a:off x="838200" y="1298575"/>
            <a:ext cx="10515600" cy="4351338"/>
          </a:xfrm>
        </p:spPr>
        <p:txBody>
          <a:bodyPr/>
          <a:lstStyle/>
          <a:p>
            <a:r>
              <a:rPr lang="en-GB" dirty="0">
                <a:solidFill>
                  <a:schemeClr val="accent1">
                    <a:lumMod val="75000"/>
                  </a:schemeClr>
                </a:solidFill>
              </a:rPr>
              <a:t>the general public (all being potential ringers, potential advocates and potential critics)</a:t>
            </a:r>
          </a:p>
          <a:p>
            <a:r>
              <a:rPr lang="en-GB" dirty="0">
                <a:solidFill>
                  <a:schemeClr val="accent1">
                    <a:lumMod val="75000"/>
                  </a:schemeClr>
                </a:solidFill>
              </a:rPr>
              <a:t>the media</a:t>
            </a:r>
          </a:p>
          <a:p>
            <a:r>
              <a:rPr lang="en-GB" dirty="0">
                <a:solidFill>
                  <a:schemeClr val="accent1">
                    <a:lumMod val="75000"/>
                  </a:schemeClr>
                </a:solidFill>
              </a:rPr>
              <a:t>public and regulatory bodies</a:t>
            </a:r>
          </a:p>
          <a:p>
            <a:r>
              <a:rPr lang="en-GB" dirty="0">
                <a:solidFill>
                  <a:schemeClr val="accent1">
                    <a:lumMod val="75000"/>
                  </a:schemeClr>
                </a:solidFill>
              </a:rPr>
              <a:t>the Church</a:t>
            </a:r>
          </a:p>
          <a:p>
            <a:r>
              <a:rPr lang="en-GB" dirty="0">
                <a:solidFill>
                  <a:schemeClr val="accent1">
                    <a:lumMod val="75000"/>
                  </a:schemeClr>
                </a:solidFill>
              </a:rPr>
              <a:t>individual ringers</a:t>
            </a:r>
          </a:p>
          <a:p>
            <a:r>
              <a:rPr lang="en-GB" dirty="0">
                <a:solidFill>
                  <a:schemeClr val="accent1">
                    <a:lumMod val="75000"/>
                  </a:schemeClr>
                </a:solidFill>
              </a:rPr>
              <a:t>neighbours (of the bell towers)</a:t>
            </a:r>
          </a:p>
          <a:p>
            <a:r>
              <a:rPr lang="en-GB" dirty="0">
                <a:solidFill>
                  <a:schemeClr val="accent1">
                    <a:lumMod val="75000"/>
                  </a:schemeClr>
                </a:solidFill>
              </a:rPr>
              <a:t>potential funding bodies</a:t>
            </a:r>
          </a:p>
          <a:p>
            <a:pPr marL="0" indent="0">
              <a:buNone/>
            </a:pPr>
            <a:endParaRPr lang="en-GB" dirty="0">
              <a:solidFill>
                <a:schemeClr val="accent1">
                  <a:lumMod val="75000"/>
                </a:schemeClr>
              </a:solidFill>
            </a:endParaRPr>
          </a:p>
          <a:p>
            <a:endParaRPr lang="en-GB" dirty="0">
              <a:solidFill>
                <a:schemeClr val="accent1">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1926807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solidFill>
                  <a:schemeClr val="accent1">
                    <a:lumMod val="75000"/>
                  </a:schemeClr>
                </a:solidFill>
              </a:rPr>
              <a:t>What media or ‘means’ to use?</a:t>
            </a:r>
          </a:p>
        </p:txBody>
      </p:sp>
      <p:sp>
        <p:nvSpPr>
          <p:cNvPr id="6" name="Content Placeholder 5"/>
          <p:cNvSpPr>
            <a:spLocks noGrp="1"/>
          </p:cNvSpPr>
          <p:nvPr>
            <p:ph idx="1"/>
          </p:nvPr>
        </p:nvSpPr>
        <p:spPr>
          <a:xfrm>
            <a:off x="838199" y="1690688"/>
            <a:ext cx="11181523" cy="4351338"/>
          </a:xfrm>
        </p:spPr>
        <p:txBody>
          <a:bodyPr/>
          <a:lstStyle/>
          <a:p>
            <a:r>
              <a:rPr lang="en-GB" dirty="0">
                <a:solidFill>
                  <a:schemeClr val="accent1">
                    <a:lumMod val="75000"/>
                  </a:schemeClr>
                </a:solidFill>
              </a:rPr>
              <a:t>press, TV and radio</a:t>
            </a:r>
          </a:p>
          <a:p>
            <a:r>
              <a:rPr lang="en-GB" dirty="0">
                <a:solidFill>
                  <a:schemeClr val="accent1">
                    <a:lumMod val="75000"/>
                  </a:schemeClr>
                </a:solidFill>
              </a:rPr>
              <a:t>other publications (parish newsletter, county magazine, </a:t>
            </a:r>
            <a:r>
              <a:rPr lang="en-GB" dirty="0" err="1">
                <a:solidFill>
                  <a:schemeClr val="accent1">
                    <a:lumMod val="75000"/>
                  </a:schemeClr>
                </a:solidFill>
              </a:rPr>
              <a:t>etc</a:t>
            </a:r>
            <a:r>
              <a:rPr lang="en-GB" dirty="0">
                <a:solidFill>
                  <a:schemeClr val="accent1">
                    <a:lumMod val="75000"/>
                  </a:schemeClr>
                </a:solidFill>
              </a:rPr>
              <a:t>)</a:t>
            </a:r>
          </a:p>
          <a:p>
            <a:r>
              <a:rPr lang="en-GB" dirty="0">
                <a:solidFill>
                  <a:schemeClr val="accent1">
                    <a:lumMod val="75000"/>
                  </a:schemeClr>
                </a:solidFill>
              </a:rPr>
              <a:t>social media (Twitter, Facebook, </a:t>
            </a:r>
            <a:r>
              <a:rPr lang="en-GB" dirty="0" err="1">
                <a:solidFill>
                  <a:schemeClr val="accent1">
                    <a:lumMod val="75000"/>
                  </a:schemeClr>
                </a:solidFill>
              </a:rPr>
              <a:t>etc</a:t>
            </a:r>
            <a:r>
              <a:rPr lang="en-GB" dirty="0">
                <a:solidFill>
                  <a:schemeClr val="accent1">
                    <a:lumMod val="75000"/>
                  </a:schemeClr>
                </a:solidFill>
              </a:rPr>
              <a:t>), website and email groups</a:t>
            </a:r>
          </a:p>
          <a:p>
            <a:r>
              <a:rPr lang="en-GB" dirty="0">
                <a:solidFill>
                  <a:schemeClr val="accent1">
                    <a:lumMod val="75000"/>
                  </a:schemeClr>
                </a:solidFill>
              </a:rPr>
              <a:t>events including open days (and any time anything going on in the tower)</a:t>
            </a:r>
          </a:p>
          <a:p>
            <a:r>
              <a:rPr lang="en-GB" dirty="0">
                <a:solidFill>
                  <a:schemeClr val="accent1">
                    <a:lumMod val="75000"/>
                  </a:schemeClr>
                </a:solidFill>
              </a:rPr>
              <a:t>personal interactions</a:t>
            </a:r>
          </a:p>
          <a:p>
            <a:r>
              <a:rPr lang="en-GB" dirty="0">
                <a:solidFill>
                  <a:schemeClr val="accent1">
                    <a:lumMod val="75000"/>
                  </a:schemeClr>
                </a:solidFill>
              </a:rPr>
              <a:t>mini rings for public occasions</a:t>
            </a:r>
          </a:p>
          <a:p>
            <a:r>
              <a:rPr lang="en-GB" dirty="0">
                <a:solidFill>
                  <a:schemeClr val="accent1">
                    <a:lumMod val="75000"/>
                  </a:schemeClr>
                </a:solidFill>
              </a:rPr>
              <a:t>Church and other noticeboards</a:t>
            </a:r>
          </a:p>
          <a:p>
            <a:endParaRPr lang="en-GB" dirty="0">
              <a:solidFill>
                <a:schemeClr val="accent1">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787101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90488"/>
            <a:ext cx="10515600" cy="1325563"/>
          </a:xfrm>
        </p:spPr>
        <p:txBody>
          <a:bodyPr/>
          <a:lstStyle/>
          <a:p>
            <a:r>
              <a:rPr lang="en-GB" dirty="0">
                <a:solidFill>
                  <a:schemeClr val="accent1">
                    <a:lumMod val="75000"/>
                  </a:schemeClr>
                </a:solidFill>
              </a:rPr>
              <a:t>“Managing the spread of information”</a:t>
            </a:r>
          </a:p>
        </p:txBody>
      </p:sp>
      <p:sp>
        <p:nvSpPr>
          <p:cNvPr id="6" name="Content Placeholder 5"/>
          <p:cNvSpPr>
            <a:spLocks noGrp="1"/>
          </p:cNvSpPr>
          <p:nvPr>
            <p:ph idx="1"/>
          </p:nvPr>
        </p:nvSpPr>
        <p:spPr>
          <a:xfrm>
            <a:off x="838200" y="1298575"/>
            <a:ext cx="10515600" cy="4351338"/>
          </a:xfrm>
        </p:spPr>
        <p:txBody>
          <a:bodyPr/>
          <a:lstStyle/>
          <a:p>
            <a:r>
              <a:rPr lang="en-GB" dirty="0">
                <a:solidFill>
                  <a:schemeClr val="accent1">
                    <a:lumMod val="75000"/>
                  </a:schemeClr>
                </a:solidFill>
              </a:rPr>
              <a:t>set out a PR plan for yourself, with a spread of different activities, ensuring something is actioned regularly – so it becomes routine</a:t>
            </a:r>
          </a:p>
          <a:p>
            <a:r>
              <a:rPr lang="en-GB" dirty="0">
                <a:solidFill>
                  <a:schemeClr val="accent1">
                    <a:lumMod val="75000"/>
                  </a:schemeClr>
                </a:solidFill>
              </a:rPr>
              <a:t>borrow from others’ good practices</a:t>
            </a:r>
          </a:p>
          <a:p>
            <a:r>
              <a:rPr lang="en-GB" dirty="0">
                <a:solidFill>
                  <a:schemeClr val="accent1">
                    <a:lumMod val="75000"/>
                  </a:schemeClr>
                </a:solidFill>
              </a:rPr>
              <a:t>access a ‘bank’ of ‘soundbites’ on ringing, once available</a:t>
            </a:r>
          </a:p>
          <a:p>
            <a:r>
              <a:rPr lang="en-GB" dirty="0">
                <a:solidFill>
                  <a:schemeClr val="accent1">
                    <a:lumMod val="75000"/>
                  </a:schemeClr>
                </a:solidFill>
              </a:rPr>
              <a:t>encourage others in your association to take the initiative, especially at local tower level</a:t>
            </a:r>
          </a:p>
          <a:p>
            <a:r>
              <a:rPr lang="en-GB" dirty="0">
                <a:solidFill>
                  <a:schemeClr val="accent1">
                    <a:lumMod val="75000"/>
                  </a:schemeClr>
                </a:solidFill>
              </a:rPr>
              <a:t>use every occasion which presents itself, and which might attract public interest, including ensuring people put signs up prominently when doing special ringing!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1943703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90488"/>
            <a:ext cx="10515600" cy="1325563"/>
          </a:xfrm>
        </p:spPr>
        <p:txBody>
          <a:bodyPr/>
          <a:lstStyle/>
          <a:p>
            <a:r>
              <a:rPr lang="en-GB" dirty="0">
                <a:solidFill>
                  <a:schemeClr val="accent1">
                    <a:lumMod val="75000"/>
                  </a:schemeClr>
                </a:solidFill>
              </a:rPr>
              <a:t>Dealing with the press</a:t>
            </a:r>
          </a:p>
        </p:txBody>
      </p:sp>
      <p:sp>
        <p:nvSpPr>
          <p:cNvPr id="6" name="Content Placeholder 5"/>
          <p:cNvSpPr>
            <a:spLocks noGrp="1"/>
          </p:cNvSpPr>
          <p:nvPr>
            <p:ph idx="1"/>
          </p:nvPr>
        </p:nvSpPr>
        <p:spPr>
          <a:xfrm>
            <a:off x="838200" y="1298575"/>
            <a:ext cx="10515600" cy="4351338"/>
          </a:xfrm>
        </p:spPr>
        <p:txBody>
          <a:bodyPr/>
          <a:lstStyle/>
          <a:p>
            <a:r>
              <a:rPr lang="en-GB" dirty="0">
                <a:solidFill>
                  <a:schemeClr val="accent1">
                    <a:lumMod val="75000"/>
                  </a:schemeClr>
                </a:solidFill>
              </a:rPr>
              <a:t>work out the most suitable newspaper </a:t>
            </a:r>
            <a:r>
              <a:rPr lang="en-GB" dirty="0" err="1">
                <a:solidFill>
                  <a:schemeClr val="accent1">
                    <a:lumMod val="75000"/>
                  </a:schemeClr>
                </a:solidFill>
              </a:rPr>
              <a:t>etc</a:t>
            </a:r>
            <a:r>
              <a:rPr lang="en-GB" dirty="0">
                <a:solidFill>
                  <a:schemeClr val="accent1">
                    <a:lumMod val="75000"/>
                  </a:schemeClr>
                </a:solidFill>
              </a:rPr>
              <a:t>, if not obvious</a:t>
            </a:r>
          </a:p>
          <a:p>
            <a:r>
              <a:rPr lang="en-GB" dirty="0">
                <a:solidFill>
                  <a:schemeClr val="accent1">
                    <a:lumMod val="75000"/>
                  </a:schemeClr>
                </a:solidFill>
              </a:rPr>
              <a:t>get hold of someone by ‘phone if possible, so they are expecting to receive something from you (you start to form a relationship)</a:t>
            </a:r>
          </a:p>
          <a:p>
            <a:r>
              <a:rPr lang="en-GB" dirty="0">
                <a:solidFill>
                  <a:schemeClr val="accent1">
                    <a:lumMod val="75000"/>
                  </a:schemeClr>
                </a:solidFill>
              </a:rPr>
              <a:t>think about what’s in it for them (what is newsworthy about it?  It might not be the ringing itself, but another story. Timing can also be important here)</a:t>
            </a:r>
          </a:p>
          <a:p>
            <a:r>
              <a:rPr lang="en-GB" dirty="0">
                <a:solidFill>
                  <a:schemeClr val="accent1">
                    <a:lumMod val="75000"/>
                  </a:schemeClr>
                </a:solidFill>
              </a:rPr>
              <a:t>good quality photos are usually needed, so build a bank of these</a:t>
            </a:r>
          </a:p>
          <a:p>
            <a:r>
              <a:rPr lang="en-GB" dirty="0">
                <a:solidFill>
                  <a:schemeClr val="accent1">
                    <a:lumMod val="75000"/>
                  </a:schemeClr>
                </a:solidFill>
              </a:rPr>
              <a:t>if not your ‘forte’, find someone in your association who is good at creating catchy headlines – it does not always have to be up to you!</a:t>
            </a:r>
          </a:p>
          <a:p>
            <a:endParaRPr lang="en-GB" dirty="0">
              <a:solidFill>
                <a:schemeClr val="accent1">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490893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solidFill>
                  <a:schemeClr val="accent1">
                    <a:lumMod val="75000"/>
                  </a:schemeClr>
                </a:solidFill>
              </a:rPr>
              <a:t>What is ‘being effective’?  What you said:</a:t>
            </a:r>
          </a:p>
        </p:txBody>
      </p:sp>
      <p:sp>
        <p:nvSpPr>
          <p:cNvPr id="6" name="Content Placeholder 5"/>
          <p:cNvSpPr>
            <a:spLocks noGrp="1"/>
          </p:cNvSpPr>
          <p:nvPr>
            <p:ph idx="1"/>
          </p:nvPr>
        </p:nvSpPr>
        <p:spPr>
          <a:xfrm>
            <a:off x="838200" y="1605585"/>
            <a:ext cx="10515600" cy="4351338"/>
          </a:xfrm>
        </p:spPr>
        <p:txBody>
          <a:bodyPr/>
          <a:lstStyle/>
          <a:p>
            <a:r>
              <a:rPr lang="en-GB" dirty="0">
                <a:solidFill>
                  <a:schemeClr val="accent1">
                    <a:lumMod val="75000"/>
                  </a:schemeClr>
                </a:solidFill>
              </a:rPr>
              <a:t>getting others in association to do things – through encouragement and advice</a:t>
            </a:r>
          </a:p>
          <a:p>
            <a:r>
              <a:rPr lang="en-GB" dirty="0">
                <a:solidFill>
                  <a:schemeClr val="accent1">
                    <a:lumMod val="75000"/>
                  </a:schemeClr>
                </a:solidFill>
              </a:rPr>
              <a:t>access to professional materials</a:t>
            </a:r>
          </a:p>
          <a:p>
            <a:r>
              <a:rPr lang="en-GB" dirty="0">
                <a:solidFill>
                  <a:schemeClr val="accent1">
                    <a:lumMod val="75000"/>
                  </a:schemeClr>
                </a:solidFill>
              </a:rPr>
              <a:t>writing good copy</a:t>
            </a:r>
          </a:p>
          <a:p>
            <a:r>
              <a:rPr lang="en-GB" dirty="0">
                <a:solidFill>
                  <a:schemeClr val="accent1">
                    <a:lumMod val="75000"/>
                  </a:schemeClr>
                </a:solidFill>
              </a:rPr>
              <a:t>managing different channels (effectively)</a:t>
            </a:r>
          </a:p>
          <a:p>
            <a:r>
              <a:rPr lang="en-GB" dirty="0">
                <a:solidFill>
                  <a:schemeClr val="accent1">
                    <a:lumMod val="75000"/>
                  </a:schemeClr>
                </a:solidFill>
              </a:rPr>
              <a:t>being prepared for last-minute requests</a:t>
            </a:r>
          </a:p>
          <a:p>
            <a:r>
              <a:rPr lang="en-GB" dirty="0">
                <a:solidFill>
                  <a:schemeClr val="accent1">
                    <a:lumMod val="75000"/>
                  </a:schemeClr>
                </a:solidFill>
              </a:rPr>
              <a:t>building and maintaining relationships with key stakeholders</a:t>
            </a:r>
          </a:p>
          <a:p>
            <a:endParaRPr lang="en-GB" dirty="0">
              <a:solidFill>
                <a:schemeClr val="accent1">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3848704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749</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The Effective PR Officer</vt:lpstr>
      <vt:lpstr>Overview of Presentation Pack</vt:lpstr>
      <vt:lpstr>Definition of Public Relations:</vt:lpstr>
      <vt:lpstr>What ‘level’ to cover re public awareness?</vt:lpstr>
      <vt:lpstr>Which stakeholders to cover?</vt:lpstr>
      <vt:lpstr>What media or ‘means’ to use?</vt:lpstr>
      <vt:lpstr>“Managing the spread of information”</vt:lpstr>
      <vt:lpstr>Dealing with the press</vt:lpstr>
      <vt:lpstr>What is ‘being effective’?  What you said:</vt:lpstr>
      <vt:lpstr>What is ‘being effective’?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Effective PR Officer</dc:title>
  <dc:creator>User</dc:creator>
  <cp:lastModifiedBy>User</cp:lastModifiedBy>
  <cp:revision>14</cp:revision>
  <dcterms:created xsi:type="dcterms:W3CDTF">2017-01-09T15:01:56Z</dcterms:created>
  <dcterms:modified xsi:type="dcterms:W3CDTF">2017-01-09T19:11:07Z</dcterms:modified>
</cp:coreProperties>
</file>