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5"/>
  </p:notesMasterIdLst>
  <p:sldIdLst>
    <p:sldId id="256" r:id="rId4"/>
    <p:sldId id="257" r:id="rId5"/>
    <p:sldId id="259" r:id="rId6"/>
    <p:sldId id="260" r:id="rId7"/>
    <p:sldId id="261" r:id="rId8"/>
    <p:sldId id="262" r:id="rId9"/>
    <p:sldId id="258" r:id="rId10"/>
    <p:sldId id="263" r:id="rId11"/>
    <p:sldId id="278" r:id="rId12"/>
    <p:sldId id="277" r:id="rId13"/>
    <p:sldId id="275" r:id="rId14"/>
    <p:sldId id="276" r:id="rId15"/>
    <p:sldId id="283" r:id="rId16"/>
    <p:sldId id="264" r:id="rId17"/>
    <p:sldId id="279" r:id="rId18"/>
    <p:sldId id="282" r:id="rId19"/>
    <p:sldId id="280" r:id="rId20"/>
    <p:sldId id="281" r:id="rId21"/>
    <p:sldId id="271" r:id="rId22"/>
    <p:sldId id="27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EC9225-5DCB-4606-8739-5BB89C407A5F}" type="datetimeFigureOut">
              <a:rPr lang="en-GB" smtClean="0"/>
              <a:t>26/03/2017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350778-8505-48A1-9F3B-836DC024E243}" type="slidenum">
              <a:rPr lang="en-GB" smtClean="0"/>
              <a:t>‹#›</a:t>
            </a:fld>
            <a:endParaRPr lang="en-GB"/>
          </a:p>
        </p:txBody>
      </p:sp>
    </p:spTree>
    <p:extLst>
      <p:ext uri="{BB962C8B-B14F-4D97-AF65-F5344CB8AC3E}">
        <p14:creationId xmlns:p14="http://schemas.microsoft.com/office/powerpoint/2010/main" val="115470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NOTES FOR PRESENTERS – THE NOTES HERE ARE SUGGESTIONS BUT TRY TO USE YOUR OWN WORDS AND EXPERIENCES AS THE BULLET POINTS COME UP ON THE SLIDE WITH EACH CLICK, NOT JUST READ OUT THE NOTES!</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are the largest and loudest instrument in the world.  The way they are rung is what makes English change ringing unique and so different from anywhere else in the world.</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sound of bells ringing is deeply rooted in British culture.  Almost everyone in Britain lives within hearing range of bells.  They provide the grand soundtrack to our historic moments, they rejoice when we celebrate and toll in empathy with our grief.  The sound of church bells ringing out across a town or village is an excellent way for the church to announce its presence.</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They call us to wake, to pray, to work, to arms, to feast, to celebrate and, in times of crisis, to come together.</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2</a:t>
            </a:fld>
            <a:endParaRPr lang="en-GB"/>
          </a:p>
        </p:txBody>
      </p:sp>
    </p:spTree>
    <p:extLst>
      <p:ext uri="{BB962C8B-B14F-4D97-AF65-F5344CB8AC3E}">
        <p14:creationId xmlns:p14="http://schemas.microsoft.com/office/powerpoint/2010/main" val="4191482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If the bells continued in this pattern they would ring 16 different changes and then return to rounds.</a:t>
            </a:r>
          </a:p>
          <a:p>
            <a:pPr marL="0" indent="0">
              <a:buNone/>
            </a:pPr>
            <a:endPar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next example (to the right) is called Plain Hunt Minor - where 6 bells ring 12 changes beginning and ending in rounds.  Ringers do not learn the order the bells ring in each time but the position or place that they have to ring.  They do this by memorising the ‘pattern’ or line that the movement of their bell from place to place produces.</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12</a:t>
            </a:fld>
            <a:endParaRPr lang="en-GB"/>
          </a:p>
        </p:txBody>
      </p:sp>
    </p:spTree>
    <p:extLst>
      <p:ext uri="{BB962C8B-B14F-4D97-AF65-F5344CB8AC3E}">
        <p14:creationId xmlns:p14="http://schemas.microsoft.com/office/powerpoint/2010/main" val="2583422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names related to the number of bells which are ‘working’ as part of the tune (</a:t>
            </a:r>
            <a:r>
              <a:rPr lang="en-GB" dirty="0" err="1"/>
              <a:t>eg</a:t>
            </a:r>
            <a:r>
              <a:rPr lang="en-GB" dirty="0"/>
              <a:t> minor means six are moving places), and the number of changes here is the number before which any particular sequence of bells is repeated.  A peal of triples therefore can be rung in its entirety (5,040 changes) without any repetition at all of a particular sequence – mind-boggling maths!</a:t>
            </a:r>
          </a:p>
        </p:txBody>
      </p:sp>
      <p:sp>
        <p:nvSpPr>
          <p:cNvPr id="4" name="Slide Number Placehold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15754557-5BC7-41BB-B6EB-AA07D35F4A8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3235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In the 21st century ringers include a wide cross section of the community and age groups.  There are ringers of over 90 who have rung full, 3-hour peals (it keeps your brain and body active!) and at the other end of the scale those as young as 5 have learnt to ring.  Usually young people start to ring at about age 11 and there are a number of school clubs and youth ringing groups active in training and encouraging young ringers.  Many Universities also have active ringing societies.</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Some groups focus on occupations (e.g. banking, medical, firemen, railway employees, police, military) and some are based on other common interests (e.g. cycling, camping etc.).  There are other connected groups too such as the ‘Zipper Society’ where members have all had open-heart surgery.  Lots of diverse groups meet and arrange tours and social events during each year.  Other ad hoc groups of friends meet and ring together either touring, or ringing ‘Quarters’ (c 45 minutes of non-stop ringing,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ie</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 quarter of a full peal) or ‘Peals’ (c 3 hours of ringing).</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14</a:t>
            </a:fld>
            <a:endParaRPr lang="en-GB"/>
          </a:p>
        </p:txBody>
      </p:sp>
    </p:spTree>
    <p:extLst>
      <p:ext uri="{BB962C8B-B14F-4D97-AF65-F5344CB8AC3E}">
        <p14:creationId xmlns:p14="http://schemas.microsoft.com/office/powerpoint/2010/main" val="4197918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Almost anyone can ring a bell, of course to differing standards of accuracy, dependent on aptitude and practice.  And you can be of any faith or none.</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Generally you start with finding a tower local to you that is able to teach a new ringer (let us know if you need help with this), and you visit a practice to see what goes on.</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Then you commit some time to have a short period of regular lessons, one-to-one, where your assigned teacher will teach you to handle the bell in small, separate steps, which will build your confidence.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For further detail of this process see ‘Come and Learn to Ring!’</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15</a:t>
            </a:fld>
            <a:endParaRPr lang="en-GB"/>
          </a:p>
        </p:txBody>
      </p:sp>
    </p:spTree>
    <p:extLst>
      <p:ext uri="{BB962C8B-B14F-4D97-AF65-F5344CB8AC3E}">
        <p14:creationId xmlns:p14="http://schemas.microsoft.com/office/powerpoint/2010/main" val="3824233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five stages from beginner to experienced ringer, and at all stages you're helped out by either a personal tutor or other capable bell ringers.  Often new ringers follow the 'Learning the Ropes' programme to learn to ring, taught by accredited instructors of the Association of Ringing Teachers.</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It is typical when at one level to think t</a:t>
            </a:r>
            <a:endParaRPr lang="en-GB" dirty="0"/>
          </a:p>
        </p:txBody>
      </p:sp>
      <p:sp>
        <p:nvSpPr>
          <p:cNvPr id="4" name="Slide Number Placeholder 3"/>
          <p:cNvSpPr>
            <a:spLocks noGrp="1"/>
          </p:cNvSpPr>
          <p:nvPr>
            <p:ph type="sldNum" sz="quarter" idx="10"/>
          </p:nvPr>
        </p:nvSpPr>
        <p:spPr/>
        <p:txBody>
          <a:bodyPr/>
          <a:lstStyle/>
          <a:p>
            <a:fld id="{C2AFA9E9-5ACB-4C07-9B1A-F07AF5B6B60A}" type="slidenum">
              <a:rPr lang="en-GB" smtClean="0"/>
              <a:t>16</a:t>
            </a:fld>
            <a:endParaRPr lang="en-GB"/>
          </a:p>
        </p:txBody>
      </p:sp>
    </p:spTree>
    <p:extLst>
      <p:ext uri="{BB962C8B-B14F-4D97-AF65-F5344CB8AC3E}">
        <p14:creationId xmlns:p14="http://schemas.microsoft.com/office/powerpoint/2010/main" val="1007515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C8EA5E4-C666-4D78-B9EC-42C4994A0573}" type="slidenum">
              <a:rPr lang="en-GB" altLang="en-US" smtClean="0"/>
              <a:pPr/>
              <a:t>17</a:t>
            </a:fld>
            <a:endParaRPr lang="en-GB" altLang="en-US"/>
          </a:p>
        </p:txBody>
      </p:sp>
    </p:spTree>
    <p:extLst>
      <p:ext uri="{BB962C8B-B14F-4D97-AF65-F5344CB8AC3E}">
        <p14:creationId xmlns:p14="http://schemas.microsoft.com/office/powerpoint/2010/main" val="2117828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are rung weekly for practices, and on Sundays.  Bells ring for weddings, funerals, festivals, anniversaries - personal, local and national - and a host of other special occasions, and have done so for hundreds of years.  Bells reflect the emotions of the community, in celebration or sadness, to announce the end of a war, or to witness the passing of a monarch.  </a:t>
            </a:r>
          </a:p>
          <a:p>
            <a:endPar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 ringing is a pastime which is an essentially ‘English’ tradition in terms of its roots, although today it is carried out around the world, - even as far away as Australia. </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3</a:t>
            </a:fld>
            <a:endParaRPr lang="en-GB"/>
          </a:p>
        </p:txBody>
      </p:sp>
    </p:spTree>
    <p:extLst>
      <p:ext uri="{BB962C8B-B14F-4D97-AF65-F5344CB8AC3E}">
        <p14:creationId xmlns:p14="http://schemas.microsoft.com/office/powerpoint/2010/main" val="25322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 ringing is a skill which requires coordination and mental agility, but is something people from all walks of life can learn, and at all ages – child to retiree.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When you learn you are guided through the steps required to develop the skill of ‘handling’ a bell – that is how to control the bell to make it sound in its right place amongst the others.  After this you learn how to ring call changes (when the bells ‘swap’ places) and methods (‘tunes’).  You become part of a team or ‘band’ which itself is part of a much larger ringing fraternity.</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There are in fact more than 6000 ringing towers with three or more bells in the UK and also some in Ireland, Canada, USA, New Zealand, Australia, Africa and one in the Netherlands.  A new ring soon to be installed in Belgium (Ypres).</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4</a:t>
            </a:fld>
            <a:endParaRPr lang="en-GB"/>
          </a:p>
        </p:txBody>
      </p:sp>
    </p:spTree>
    <p:extLst>
      <p:ext uri="{BB962C8B-B14F-4D97-AF65-F5344CB8AC3E}">
        <p14:creationId xmlns:p14="http://schemas.microsoft.com/office/powerpoint/2010/main" val="2693545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 ringers find all sorts of reasons and all sorts of places to get together ring and socialise, in Britain and abroad.  They form guilds with specific interests, </a:t>
            </a:r>
            <a:r>
              <a:rPr lang="en-GB" sz="12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eg</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policemen’s guild, railway guild, Catholic guild, guild for cyclists, ramblers etc.  They communicate via social media, and are in general a very friendly bunch</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5</a:t>
            </a:fld>
            <a:endParaRPr lang="en-GB"/>
          </a:p>
        </p:txBody>
      </p:sp>
    </p:spTree>
    <p:extLst>
      <p:ext uri="{BB962C8B-B14F-4D97-AF65-F5344CB8AC3E}">
        <p14:creationId xmlns:p14="http://schemas.microsoft.com/office/powerpoint/2010/main" val="79009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are made from an alloy of copper and tin and are arranged in the tower down the musical scale from the smallest (called the 'treble') to the biggest ('tenor') which has the lowest note.  The average tenor weight is 510kg, although they can weigh up to 4,200kg - the weight of a car.  Bells are hung within a wooden or steel frame and attached to a wheel.  For English change ringing they rotate through 360 degrees, with the 'clapper' (piece of metal) striking the inside of the bell at the end of the swing to sound the note.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 special feature of English bells is that they have a 'stay' which allows them to pause in an up-right position.  This means the ringer can control when they strike by pulling them from this 'set' position to swing at the correct time.  Within the frame, the bell pivots on the </a:t>
            </a:r>
            <a:r>
              <a:rPr lang="en-GB" sz="12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gudgeon</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as it swings, while the clapper strikes the inside of the bell to make the noise.  The rope wraps around the wheel which it is what the ringer below uses to control the bell's swing.</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6</a:t>
            </a:fld>
            <a:endParaRPr lang="en-GB"/>
          </a:p>
        </p:txBody>
      </p:sp>
    </p:spTree>
    <p:extLst>
      <p:ext uri="{BB962C8B-B14F-4D97-AF65-F5344CB8AC3E}">
        <p14:creationId xmlns:p14="http://schemas.microsoft.com/office/powerpoint/2010/main" val="187294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‘stay’ and ‘slider’ are the key parts that enable the English-style of Change Ringing.</a:t>
            </a:r>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7</a:t>
            </a:fld>
            <a:endParaRPr lang="en-GB"/>
          </a:p>
        </p:txBody>
      </p:sp>
    </p:spTree>
    <p:extLst>
      <p:ext uri="{BB962C8B-B14F-4D97-AF65-F5344CB8AC3E}">
        <p14:creationId xmlns:p14="http://schemas.microsoft.com/office/powerpoint/2010/main" val="11733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are tuned to one particular note, despite actually producing a range of notes at the same time called harmonics; all of which can be tuned accurately at the time of manufacture.  They are tuned by slowly carving metal from the inside of the bell as it is spun round on a special machine.</a:t>
            </a:r>
          </a:p>
          <a:p>
            <a:pPr marL="0" indent="0">
              <a:buNone/>
            </a:pPr>
            <a:endPar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have been made, or 'cast', in Britain for hundreds of years and, whilst being refined, the process has changed little.  Moulds are made of the bells before molten metal is poured in and left to cool.  The bells are left to cool for several days, often in pits as has been done for centuries.  There are two bell foundries remaining in the UK and it is possible to visit them and have tours of their premises – sometimes even see a casting.</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8</a:t>
            </a:fld>
            <a:endParaRPr lang="en-GB"/>
          </a:p>
        </p:txBody>
      </p:sp>
    </p:spTree>
    <p:extLst>
      <p:ext uri="{BB962C8B-B14F-4D97-AF65-F5344CB8AC3E}">
        <p14:creationId xmlns:p14="http://schemas.microsoft.com/office/powerpoint/2010/main" val="4047735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very common for people to put inscriptions on bells, and here is just a selection of a few real examples</a:t>
            </a:r>
          </a:p>
        </p:txBody>
      </p:sp>
      <p:sp>
        <p:nvSpPr>
          <p:cNvPr id="4" name="Slide Number Placeholder 3"/>
          <p:cNvSpPr>
            <a:spLocks noGrp="1"/>
          </p:cNvSpPr>
          <p:nvPr>
            <p:ph type="sldNum" sz="quarter" idx="10"/>
          </p:nvPr>
        </p:nvSpPr>
        <p:spPr/>
        <p:txBody>
          <a:bodyPr/>
          <a:lstStyle/>
          <a:p>
            <a:fld id="{02350778-8505-48A1-9F3B-836DC024E243}" type="slidenum">
              <a:rPr lang="en-GB" smtClean="0"/>
              <a:t>10</a:t>
            </a:fld>
            <a:endParaRPr lang="en-GB"/>
          </a:p>
        </p:txBody>
      </p:sp>
    </p:spTree>
    <p:extLst>
      <p:ext uri="{BB962C8B-B14F-4D97-AF65-F5344CB8AC3E}">
        <p14:creationId xmlns:p14="http://schemas.microsoft.com/office/powerpoint/2010/main" val="3706082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Change ringing is where each time the bells ring they ring in a different order – and this is achieved by pairs of bells changing place in the order they strike.  The challenge is to ensure that no ‘change’ is repeated.  Here are a few changes on eight bells starting in ‘Rounds’ from the highest pitch and lightest bell (1) to the lowest pitch and heaviest bell (8) - 12345678.  With pairs of bells changing place each time three new changes are rung.</a:t>
            </a:r>
          </a:p>
          <a:p>
            <a:endParaRPr lang="en-GB" dirty="0"/>
          </a:p>
        </p:txBody>
      </p:sp>
      <p:sp>
        <p:nvSpPr>
          <p:cNvPr id="4" name="Slide Number Placeholder 3"/>
          <p:cNvSpPr>
            <a:spLocks noGrp="1"/>
          </p:cNvSpPr>
          <p:nvPr>
            <p:ph type="sldNum" sz="quarter" idx="10"/>
          </p:nvPr>
        </p:nvSpPr>
        <p:spPr/>
        <p:txBody>
          <a:bodyPr/>
          <a:lstStyle/>
          <a:p>
            <a:fld id="{02350778-8505-48A1-9F3B-836DC024E243}" type="slidenum">
              <a:rPr lang="en-GB" smtClean="0"/>
              <a:t>11</a:t>
            </a:fld>
            <a:endParaRPr lang="en-GB"/>
          </a:p>
        </p:txBody>
      </p:sp>
    </p:spTree>
    <p:extLst>
      <p:ext uri="{BB962C8B-B14F-4D97-AF65-F5344CB8AC3E}">
        <p14:creationId xmlns:p14="http://schemas.microsoft.com/office/powerpoint/2010/main" val="268492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15E3A3-2850-4494-B4FD-D42DAD437169}" type="datetime1">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8200" y="6356350"/>
            <a:ext cx="685800" cy="365125"/>
          </a:xfrm>
        </p:spPr>
        <p:txBody>
          <a:bodyPr/>
          <a:lstStyle/>
          <a:p>
            <a:fld id="{ED0CCE38-A7BA-4467-8B99-9F25199F60C8}" type="slidenum">
              <a:rPr lang="en-GB" smtClean="0"/>
              <a:t>‹#›</a:t>
            </a:fld>
            <a:endParaRPr lang="en-GB" dirty="0"/>
          </a:p>
        </p:txBody>
      </p:sp>
    </p:spTree>
    <p:extLst>
      <p:ext uri="{BB962C8B-B14F-4D97-AF65-F5344CB8AC3E}">
        <p14:creationId xmlns:p14="http://schemas.microsoft.com/office/powerpoint/2010/main" val="75489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3F250-608E-432F-A029-8D5B972AE7B9}" type="datetime1">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32717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69A1C5-0405-4C35-86E3-CFC2334FC5BA}" type="datetime1">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3443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0575D0E-CD9D-4873-982D-67B9FBE228C8}" type="datetimeFigureOut">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893258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575D0E-CD9D-4873-982D-67B9FBE228C8}" type="datetimeFigureOut">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3776433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575D0E-CD9D-4873-982D-67B9FBE228C8}" type="datetimeFigureOut">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1487517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575D0E-CD9D-4873-982D-67B9FBE228C8}" type="datetimeFigureOut">
              <a:rPr lang="en-GB" smtClean="0"/>
              <a:t>26/03/2017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1399297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0575D0E-CD9D-4873-982D-67B9FBE228C8}" type="datetimeFigureOut">
              <a:rPr lang="en-GB" smtClean="0"/>
              <a:t>26/03/2017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2590753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0575D0E-CD9D-4873-982D-67B9FBE228C8}" type="datetimeFigureOut">
              <a:rPr lang="en-GB" smtClean="0"/>
              <a:t>26/03/2017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334280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75D0E-CD9D-4873-982D-67B9FBE228C8}" type="datetimeFigureOut">
              <a:rPr lang="en-GB" smtClean="0"/>
              <a:t>26/03/2017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3251512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575D0E-CD9D-4873-982D-67B9FBE228C8}" type="datetimeFigureOut">
              <a:rPr lang="en-GB" smtClean="0"/>
              <a:t>26/03/2017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145182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12D8DA-E03E-448E-AEB6-84CDF4900D70}" type="datetime1">
              <a:rPr lang="en-GB" smtClean="0"/>
              <a:t>26/03/2017</a:t>
            </a:fld>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477619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575D0E-CD9D-4873-982D-67B9FBE228C8}" type="datetimeFigureOut">
              <a:rPr lang="en-GB" smtClean="0"/>
              <a:t>26/03/2017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2306859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575D0E-CD9D-4873-982D-67B9FBE228C8}" type="datetimeFigureOut">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85069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575D0E-CD9D-4873-982D-67B9FBE228C8}" type="datetimeFigureOut">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2F4A75-2A45-4679-888A-78460DFBC58B}" type="slidenum">
              <a:rPr lang="en-GB" smtClean="0"/>
              <a:t>‹#›</a:t>
            </a:fld>
            <a:endParaRPr lang="en-GB"/>
          </a:p>
        </p:txBody>
      </p:sp>
    </p:spTree>
    <p:extLst>
      <p:ext uri="{BB962C8B-B14F-4D97-AF65-F5344CB8AC3E}">
        <p14:creationId xmlns:p14="http://schemas.microsoft.com/office/powerpoint/2010/main" val="11434847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67"/>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  </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501973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solidFill>
                  <a:srgbClr val="002060"/>
                </a:solidFill>
                <a:latin typeface="Lato"/>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defRPr sz="3733">
                <a:solidFill>
                  <a:srgbClr val="002060"/>
                </a:solidFill>
                <a:latin typeface="Lato"/>
              </a:defRPr>
            </a:lvl1pPr>
            <a:lvl2pPr>
              <a:defRPr sz="2667">
                <a:latin typeface="Lato"/>
              </a:defRPr>
            </a:lvl2pPr>
            <a:lvl3pPr>
              <a:defRPr sz="2133">
                <a:latin typeface="Lato"/>
              </a:defRPr>
            </a:lvl3pPr>
            <a:lvl4pPr>
              <a:defRPr sz="2133">
                <a:latin typeface="Lato"/>
              </a:defRPr>
            </a:lvl4pPr>
            <a:lvl5pPr>
              <a:defRPr sz="2133">
                <a:latin typeface="Lat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6341110"/>
            <a:ext cx="701040" cy="379729"/>
          </a:xfrm>
        </p:spPr>
        <p:txBody>
          <a:bodyPr/>
          <a:lstStyle/>
          <a:p>
            <a:r>
              <a:rPr lang="en-US"/>
              <a:t>  </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38200" y="6328410"/>
            <a:ext cx="701040" cy="392428"/>
          </a:xfrm>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506331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67">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  </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135511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  </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503138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67"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67"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  </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9619722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  </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9827159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  </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90747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C53FC3-D659-4374-AA91-6F4FA76AB61B}" type="datetime1">
              <a:rPr lang="en-GB" smtClean="0"/>
              <a:t>26/03/2017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3707691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67"/>
            </a:lvl2pPr>
            <a:lvl3pPr marL="914377" indent="0">
              <a:buNone/>
              <a:defRPr sz="1200"/>
            </a:lvl3pPr>
            <a:lvl4pPr marL="1371566" indent="0">
              <a:buNone/>
              <a:defRPr sz="1067"/>
            </a:lvl4pPr>
            <a:lvl5pPr marL="1828754" indent="0">
              <a:buNone/>
              <a:defRPr sz="1067"/>
            </a:lvl5pPr>
            <a:lvl6pPr marL="2285943" indent="0">
              <a:buNone/>
              <a:defRPr sz="1067"/>
            </a:lvl6pPr>
            <a:lvl7pPr marL="2743131" indent="0">
              <a:buNone/>
              <a:defRPr sz="1067"/>
            </a:lvl7pPr>
            <a:lvl8pPr marL="3200320" indent="0">
              <a:buNone/>
              <a:defRPr sz="1067"/>
            </a:lvl8pPr>
            <a:lvl9pPr marL="3657509"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r>
              <a:rPr lang="en-US"/>
              <a:t>  </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740237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67"/>
            </a:lvl2pPr>
            <a:lvl3pPr marL="914377" indent="0">
              <a:buNone/>
              <a:defRPr sz="1200"/>
            </a:lvl3pPr>
            <a:lvl4pPr marL="1371566" indent="0">
              <a:buNone/>
              <a:defRPr sz="1067"/>
            </a:lvl4pPr>
            <a:lvl5pPr marL="1828754" indent="0">
              <a:buNone/>
              <a:defRPr sz="1067"/>
            </a:lvl5pPr>
            <a:lvl6pPr marL="2285943" indent="0">
              <a:buNone/>
              <a:defRPr sz="1067"/>
            </a:lvl6pPr>
            <a:lvl7pPr marL="2743131" indent="0">
              <a:buNone/>
              <a:defRPr sz="1067"/>
            </a:lvl7pPr>
            <a:lvl8pPr marL="3200320" indent="0">
              <a:buNone/>
              <a:defRPr sz="1067"/>
            </a:lvl8pPr>
            <a:lvl9pPr marL="3657509"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r>
              <a:rPr lang="en-US"/>
              <a:t>  </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562569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  </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4156196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  </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930106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fld id="{D2EF4202-0BF2-4F68-B13F-24B7BFDD19A2}" type="datetime1">
              <a:rPr lang="en-GB" smtClean="0"/>
              <a:t>26/03/2017</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ED0CCE38-A7BA-4467-8B99-9F25199F60C8}" type="slidenum">
              <a:rPr lang="en-GB" smtClean="0"/>
              <a:t>‹#›</a:t>
            </a:fld>
            <a:endParaRPr lang="en-GB"/>
          </a:p>
        </p:txBody>
      </p:sp>
      <p:sp>
        <p:nvSpPr>
          <p:cNvPr id="11" name="Title 10"/>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4552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937182-E64F-48AE-B81B-195C90D2ACAE}" type="datetime1">
              <a:rPr lang="en-GB" smtClean="0"/>
              <a:t>26/03/2017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75055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E47CF1D-5A94-4301-B5D1-B736864412E7}" type="datetime1">
              <a:rPr lang="en-GB" smtClean="0"/>
              <a:t>26/03/2017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147774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215CB-4878-4621-8E1B-76D53DB2E5E8}" type="datetime1">
              <a:rPr lang="en-GB" smtClean="0"/>
              <a:t>26/03/2017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838200" y="6356350"/>
            <a:ext cx="781594" cy="365125"/>
          </a:xfrm>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91106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EABC42-01C1-4488-8E2B-EC866781AD14}" type="datetime1">
              <a:rPr lang="en-GB" smtClean="0"/>
              <a:t>26/03/2017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353051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018458-3F36-412B-A703-A980AF7E6FD2}" type="datetime1">
              <a:rPr lang="en-GB" smtClean="0"/>
              <a:t>26/03/2017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0CCE38-A7BA-4467-8B99-9F25199F60C8}" type="slidenum">
              <a:rPr lang="en-GB" smtClean="0"/>
              <a:t>‹#›</a:t>
            </a:fld>
            <a:endParaRPr lang="en-GB"/>
          </a:p>
        </p:txBody>
      </p:sp>
    </p:spTree>
    <p:extLst>
      <p:ext uri="{BB962C8B-B14F-4D97-AF65-F5344CB8AC3E}">
        <p14:creationId xmlns:p14="http://schemas.microsoft.com/office/powerpoint/2010/main" val="251060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F4202-0BF2-4F68-B13F-24B7BFDD19A2}" type="datetime1">
              <a:rPr lang="en-GB" smtClean="0"/>
              <a:t>26/03/2017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38200" y="6311900"/>
            <a:ext cx="8207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CCE38-A7BA-4467-8B99-9F25199F60C8}" type="slidenum">
              <a:rPr lang="en-GB" smtClean="0"/>
              <a:t>‹#›</a:t>
            </a:fld>
            <a:endParaRPr lang="en-GB"/>
          </a:p>
        </p:txBody>
      </p:sp>
      <p:pic>
        <p:nvPicPr>
          <p:cNvPr id="9" name="Content Placeholder 3"/>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15213" y="6073775"/>
            <a:ext cx="4776787"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038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75D0E-CD9D-4873-982D-67B9FBE228C8}" type="datetimeFigureOut">
              <a:rPr lang="en-GB" smtClean="0"/>
              <a:t>26/03/2017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F4A75-2A45-4679-888A-78460DFBC58B}" type="slidenum">
              <a:rPr lang="en-GB" smtClean="0"/>
              <a:t>‹#›</a:t>
            </a:fld>
            <a:endParaRPr lang="en-GB"/>
          </a:p>
        </p:txBody>
      </p:sp>
    </p:spTree>
    <p:extLst>
      <p:ext uri="{BB962C8B-B14F-4D97-AF65-F5344CB8AC3E}">
        <p14:creationId xmlns:p14="http://schemas.microsoft.com/office/powerpoint/2010/main" val="3818083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68580" tIns="34290" rIns="68580" bIns="3429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786296"/>
            <a:ext cx="10515600" cy="4351339"/>
          </a:xfrm>
          <a:prstGeom prst="rect">
            <a:avLst/>
          </a:prstGeom>
        </p:spPr>
        <p:txBody>
          <a:bodyPr vert="horz" lIns="68580" tIns="34290" rIns="68580" bIns="3429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1"/>
            <a:ext cx="2743200" cy="365125"/>
          </a:xfrm>
          <a:prstGeom prst="rect">
            <a:avLst/>
          </a:prstGeom>
        </p:spPr>
        <p:txBody>
          <a:bodyPr vert="horz" lIns="68580" tIns="34290" rIns="68580" bIns="34290" rtlCol="0" anchor="ctr"/>
          <a:lstStyle>
            <a:lvl1pPr algn="l">
              <a:defRPr sz="1200">
                <a:solidFill>
                  <a:schemeClr val="tx1">
                    <a:tint val="75000"/>
                  </a:schemeClr>
                </a:solidFill>
              </a:defRPr>
            </a:lvl1pPr>
          </a:lstStyle>
          <a:p>
            <a:r>
              <a:rPr lang="en-US"/>
              <a:t>  </a:t>
            </a:r>
            <a:endParaRPr lang="en-GB"/>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68580" tIns="34290" rIns="68580" bIns="3429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68580" tIns="34290" rIns="68580" bIns="34290" rtlCol="0" anchor="ctr"/>
          <a:lstStyle>
            <a:lvl1pPr algn="r">
              <a:defRPr sz="1200">
                <a:solidFill>
                  <a:schemeClr val="tx1">
                    <a:tint val="75000"/>
                  </a:schemeClr>
                </a:solidFill>
              </a:defRPr>
            </a:lvl1pPr>
          </a:lstStyle>
          <a:p>
            <a:fld id="{ED0CCE38-A7BA-4467-8B99-9F25199F60C8}" type="slidenum">
              <a:rPr lang="en-GB" smtClean="0"/>
              <a:t>‹#›</a:t>
            </a:fld>
            <a:endParaRPr lang="en-GB"/>
          </a:p>
        </p:txBody>
      </p:sp>
      <p:pic>
        <p:nvPicPr>
          <p:cNvPr id="7" name="Content Placeholder 3"/>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7106" y="6043561"/>
            <a:ext cx="5094895" cy="814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94591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9pPr>
    </p:bodyStyle>
    <p:other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universityringing.org/" TargetMode="External"/><Relationship Id="rId3" Type="http://schemas.openxmlformats.org/officeDocument/2006/relationships/hyperlink" Target="http://www.ringingteachers.org/" TargetMode="External"/><Relationship Id="rId7" Type="http://schemas.openxmlformats.org/officeDocument/2006/relationships/hyperlink" Target="http://www.ringingworld.co.uk/" TargetMode="External"/><Relationship Id="rId2" Type="http://schemas.openxmlformats.org/officeDocument/2006/relationships/hyperlink" Target="http://www.bellringing.org/" TargetMode="External"/><Relationship Id="rId1" Type="http://schemas.openxmlformats.org/officeDocument/2006/relationships/slideLayout" Target="../slideLayouts/slideLayout2.xml"/><Relationship Id="rId6" Type="http://schemas.openxmlformats.org/officeDocument/2006/relationships/hyperlink" Target="http://www.cccbr.org.uk/" TargetMode="External"/><Relationship Id="rId5" Type="http://schemas.openxmlformats.org/officeDocument/2006/relationships/hyperlink" Target="http://www.ringing.info/" TargetMode="External"/><Relationship Id="rId4" Type="http://schemas.openxmlformats.org/officeDocument/2006/relationships/hyperlink" Target="http://www.learningtheropes.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taylorbells.co.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whitechapelbellfoundry.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6259"/>
            <a:ext cx="9144000" cy="2387600"/>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An Introduction to English Change Bell Ringing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sp>
        <p:nvSpPr>
          <p:cNvPr id="5" name="Subtitle 2"/>
          <p:cNvSpPr txBox="1">
            <a:spLocks/>
          </p:cNvSpPr>
          <p:nvPr/>
        </p:nvSpPr>
        <p:spPr>
          <a:xfrm>
            <a:off x="923573" y="2982701"/>
            <a:ext cx="9872869"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With thanks to and acknowledgment of the </a:t>
            </a:r>
          </a:p>
          <a:p>
            <a:r>
              <a:rPr lang="en-GB" sz="32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a:t>
            </a:r>
            <a:r>
              <a:rPr lang="en-GB" sz="28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ssociation of </a:t>
            </a:r>
            <a:r>
              <a:rPr lang="en-GB" sz="32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a:t>
            </a:r>
            <a:r>
              <a:rPr lang="en-GB" sz="28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inging </a:t>
            </a:r>
            <a:r>
              <a:rPr lang="en-GB" sz="32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a:t>
            </a:r>
            <a:r>
              <a:rPr lang="en-GB" sz="28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eachers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6160" y="4087271"/>
            <a:ext cx="1767694" cy="572977"/>
          </a:xfrm>
          <a:prstGeom prst="rect">
            <a:avLst/>
          </a:prstGeom>
        </p:spPr>
      </p:pic>
    </p:spTree>
    <p:extLst>
      <p:ext uri="{BB962C8B-B14F-4D97-AF65-F5344CB8AC3E}">
        <p14:creationId xmlns:p14="http://schemas.microsoft.com/office/powerpoint/2010/main" val="283745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142253"/>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Inscriptions on bells:</a:t>
            </a:r>
          </a:p>
        </p:txBody>
      </p:sp>
      <p:sp>
        <p:nvSpPr>
          <p:cNvPr id="6" name="Content Placeholder 5"/>
          <p:cNvSpPr>
            <a:spLocks noGrp="1"/>
          </p:cNvSpPr>
          <p:nvPr>
            <p:ph idx="4294967295"/>
          </p:nvPr>
        </p:nvSpPr>
        <p:spPr>
          <a:xfrm>
            <a:off x="838200" y="1714189"/>
            <a:ext cx="5590735" cy="4351338"/>
          </a:xfrm>
        </p:spPr>
        <p:txBody>
          <a:bodyPr>
            <a:normAutofit/>
          </a:bodyPr>
          <a:lstStyle/>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 to the Church the living Call</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And to the Grave do summon all”</a:t>
            </a:r>
          </a:p>
          <a:p>
            <a:pPr marL="0" indent="0">
              <a:buNone/>
            </a:pP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“All ye of Bath that hear me sound </a:t>
            </a:r>
          </a:p>
          <a:p>
            <a:pPr marL="0" indent="0">
              <a:buNone/>
            </a:pPr>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Thank lady </a:t>
            </a:r>
            <a:r>
              <a:rPr lang="en-GB" sz="2400" i="1"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Hopton’s</a:t>
            </a:r>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hundred  pound”</a:t>
            </a:r>
          </a:p>
          <a:p>
            <a:pPr marL="0" indent="0">
              <a:buNone/>
            </a:pP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 mean to make it understood</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That </a:t>
            </a: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tho</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I’m little yet I’m good”</a:t>
            </a:r>
          </a:p>
          <a:p>
            <a:pPr marL="0" indent="0">
              <a:buNone/>
            </a:pPr>
            <a:endParaRPr lang="en-GB" dirty="0">
              <a:solidFill>
                <a:schemeClr val="accent1">
                  <a:lumMod val="75000"/>
                </a:schemeClr>
              </a:solidFill>
            </a:endParaRPr>
          </a:p>
          <a:p>
            <a:pPr marL="0" indent="0">
              <a:buNone/>
            </a:pPr>
            <a:endParaRPr lang="en-GB" dirty="0">
              <a:solidFill>
                <a:schemeClr val="accent1">
                  <a:lumMod val="75000"/>
                </a:schemeClr>
              </a:solidFill>
            </a:endParaRPr>
          </a:p>
          <a:p>
            <a:pPr marL="0" indent="0">
              <a:buNone/>
            </a:pPr>
            <a:endParaRPr lang="en-GB" dirty="0">
              <a:solidFill>
                <a:schemeClr val="accent1">
                  <a:lumMod val="75000"/>
                </a:schemeClr>
              </a:solidFill>
            </a:endParaRPr>
          </a:p>
        </p:txBody>
      </p:sp>
      <p:sp>
        <p:nvSpPr>
          <p:cNvPr id="2" name="TextBox 1"/>
          <p:cNvSpPr txBox="1"/>
          <p:nvPr/>
        </p:nvSpPr>
        <p:spPr>
          <a:xfrm>
            <a:off x="7008715" y="1467816"/>
            <a:ext cx="5016117" cy="2308324"/>
          </a:xfrm>
          <a:prstGeom prst="rect">
            <a:avLst/>
          </a:prstGeom>
          <a:noFill/>
        </p:spPr>
        <p:txBody>
          <a:bodyPr wrap="none" rtlCol="0">
            <a:sp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Original bell:</a:t>
            </a:r>
          </a:p>
          <a:p>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“When we ring I sweetly sing”</a:t>
            </a:r>
          </a:p>
          <a:p>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Replacement bell:</a:t>
            </a:r>
          </a:p>
          <a:p>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“NOW when we ring I sweetly sing”</a:t>
            </a:r>
          </a:p>
          <a:p>
            <a:endParaRPr lang="en-GB" sz="2400" dirty="0">
              <a:solidFill>
                <a:schemeClr val="accent1">
                  <a:lumMod val="75000"/>
                </a:schemeClr>
              </a:solidFill>
            </a:endParaRPr>
          </a:p>
        </p:txBody>
      </p:sp>
      <p:sp>
        <p:nvSpPr>
          <p:cNvPr id="3" name="Slide Number Placeholder 2"/>
          <p:cNvSpPr>
            <a:spLocks noGrp="1"/>
          </p:cNvSpPr>
          <p:nvPr>
            <p:ph type="sldNum" sz="quarter" idx="12"/>
          </p:nvPr>
        </p:nvSpPr>
        <p:spPr/>
        <p:txBody>
          <a:bodyPr/>
          <a:lstStyle/>
          <a:p>
            <a:fld id="{ED0CCE38-A7BA-4467-8B99-9F25199F60C8}" type="slidenum">
              <a:rPr lang="en-GB" smtClean="0"/>
              <a:t>10</a:t>
            </a:fld>
            <a:endParaRPr lang="en-GB"/>
          </a:p>
        </p:txBody>
      </p:sp>
    </p:spTree>
    <p:extLst>
      <p:ext uri="{BB962C8B-B14F-4D97-AF65-F5344CB8AC3E}">
        <p14:creationId xmlns:p14="http://schemas.microsoft.com/office/powerpoint/2010/main" val="306184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science behind change ringing</a:t>
            </a:r>
          </a:p>
        </p:txBody>
      </p:sp>
      <p:sp>
        <p:nvSpPr>
          <p:cNvPr id="6" name="Content Placeholder 5"/>
          <p:cNvSpPr>
            <a:spLocks noGrp="1"/>
          </p:cNvSpPr>
          <p:nvPr>
            <p:ph idx="4294967295"/>
          </p:nvPr>
        </p:nvSpPr>
        <p:spPr>
          <a:xfrm>
            <a:off x="838200" y="1553038"/>
            <a:ext cx="10515600" cy="3919294"/>
          </a:xfrm>
        </p:spPr>
        <p:txBody>
          <a:bodyPr>
            <a:norm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Bells ring in a different order each time</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Pairs of bells change place in order they strike</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No ‘change’ to be repeated</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Example:</a:t>
            </a:r>
          </a:p>
          <a:p>
            <a:pPr marL="0" indent="0">
              <a:buNone/>
            </a:pPr>
            <a:endParaRPr lang="en-GB" sz="2400" dirty="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4876640" y="3616934"/>
            <a:ext cx="1510092" cy="1547446"/>
          </a:xfrm>
          <a:prstGeom prst="rect">
            <a:avLst/>
          </a:prstGeom>
        </p:spPr>
      </p:pic>
      <p:sp>
        <p:nvSpPr>
          <p:cNvPr id="3" name="Slide Number Placeholder 2"/>
          <p:cNvSpPr>
            <a:spLocks noGrp="1"/>
          </p:cNvSpPr>
          <p:nvPr>
            <p:ph type="sldNum" sz="quarter" idx="12"/>
          </p:nvPr>
        </p:nvSpPr>
        <p:spPr/>
        <p:txBody>
          <a:bodyPr/>
          <a:lstStyle/>
          <a:p>
            <a:fld id="{ED0CCE38-A7BA-4467-8B99-9F25199F60C8}" type="slidenum">
              <a:rPr lang="en-GB" smtClean="0"/>
              <a:t>11</a:t>
            </a:fld>
            <a:endParaRPr lang="en-GB"/>
          </a:p>
        </p:txBody>
      </p:sp>
      <p:sp>
        <p:nvSpPr>
          <p:cNvPr id="7" name="TextBox 6"/>
          <p:cNvSpPr txBox="1"/>
          <p:nvPr/>
        </p:nvSpPr>
        <p:spPr>
          <a:xfrm>
            <a:off x="6921305" y="4205991"/>
            <a:ext cx="4831772" cy="830997"/>
          </a:xfrm>
          <a:prstGeom prst="rect">
            <a:avLst/>
          </a:prstGeom>
          <a:noFill/>
        </p:spPr>
        <p:txBody>
          <a:bodyPr wrap="none" rtlCol="0">
            <a:sp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4 pairs (alternating with 3) change </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places in this example</a:t>
            </a:r>
          </a:p>
        </p:txBody>
      </p:sp>
    </p:spTree>
    <p:extLst>
      <p:ext uri="{BB962C8B-B14F-4D97-AF65-F5344CB8AC3E}">
        <p14:creationId xmlns:p14="http://schemas.microsoft.com/office/powerpoint/2010/main" val="390831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838200" y="725487"/>
            <a:ext cx="7813431" cy="4351338"/>
          </a:xfrm>
        </p:spPr>
        <p:txBody>
          <a:bodyPr/>
          <a:lstStyle/>
          <a:p>
            <a:pPr marL="0" indent="0">
              <a:buNone/>
            </a:pP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Plain Hunt Minor </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Ringers memorise a ‘pattern’ or line</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Advanced ringers understand what all the bells are doing at any time</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Most ringers focus on their own bell and its relationship to others</a:t>
            </a:r>
            <a:endParaRPr lang="en-GB" dirty="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8983155" y="1361050"/>
            <a:ext cx="1803269" cy="3896750"/>
          </a:xfrm>
          <a:prstGeom prst="rect">
            <a:avLst/>
          </a:prstGeom>
        </p:spPr>
      </p:pic>
      <p:sp>
        <p:nvSpPr>
          <p:cNvPr id="3" name="Slide Number Placeholder 2"/>
          <p:cNvSpPr>
            <a:spLocks noGrp="1"/>
          </p:cNvSpPr>
          <p:nvPr>
            <p:ph type="sldNum" sz="quarter" idx="12"/>
          </p:nvPr>
        </p:nvSpPr>
        <p:spPr/>
        <p:txBody>
          <a:bodyPr/>
          <a:lstStyle/>
          <a:p>
            <a:fld id="{ED0CCE38-A7BA-4467-8B99-9F25199F60C8}" type="slidenum">
              <a:rPr lang="en-GB" smtClean="0"/>
              <a:t>12</a:t>
            </a:fld>
            <a:endParaRPr lang="en-GB"/>
          </a:p>
        </p:txBody>
      </p:sp>
    </p:spTree>
    <p:extLst>
      <p:ext uri="{BB962C8B-B14F-4D97-AF65-F5344CB8AC3E}">
        <p14:creationId xmlns:p14="http://schemas.microsoft.com/office/powerpoint/2010/main" val="412032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4267"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number of unique changes which can be rung on different numbers of bells:</a:t>
            </a:r>
          </a:p>
        </p:txBody>
      </p:sp>
      <p:sp>
        <p:nvSpPr>
          <p:cNvPr id="2" name="Slide Number Placeholder 1"/>
          <p:cNvSpPr>
            <a:spLocks noGrp="1"/>
          </p:cNvSpPr>
          <p:nvPr>
            <p:ph type="sldNum" sz="quarter" idx="12"/>
          </p:nvPr>
        </p:nvSpPr>
        <p:spPr/>
        <p:txBody>
          <a:bodyPr/>
          <a:lstStyle/>
          <a:p>
            <a:pPr defTabSz="914377"/>
            <a:fld id="{ED0CCE38-A7BA-4467-8B99-9F25199F60C8}" type="slidenum">
              <a:rPr lang="en-GB">
                <a:solidFill>
                  <a:prstClr val="black">
                    <a:tint val="75000"/>
                  </a:prstClr>
                </a:solidFill>
                <a:latin typeface="Calibri" panose="020F0502020204030204"/>
              </a:rPr>
              <a:pPr defTabSz="914377"/>
              <a:t>13</a:t>
            </a:fld>
            <a:endParaRPr lang="en-GB">
              <a:solidFill>
                <a:prstClr val="black">
                  <a:tint val="75000"/>
                </a:prstClr>
              </a:solidFill>
              <a:latin typeface="Calibri" panose="020F0502020204030204"/>
            </a:endParaRPr>
          </a:p>
        </p:txBody>
      </p:sp>
      <p:pic>
        <p:nvPicPr>
          <p:cNvPr id="112" name="Picture 111"/>
          <p:cNvPicPr>
            <a:picLocks noChangeAspect="1"/>
          </p:cNvPicPr>
          <p:nvPr/>
        </p:nvPicPr>
        <p:blipFill>
          <a:blip r:embed="rId3"/>
          <a:stretch>
            <a:fillRect/>
          </a:stretch>
        </p:blipFill>
        <p:spPr>
          <a:xfrm>
            <a:off x="1188721" y="1879405"/>
            <a:ext cx="5458620" cy="3889049"/>
          </a:xfrm>
          <a:prstGeom prst="rect">
            <a:avLst/>
          </a:prstGeom>
        </p:spPr>
      </p:pic>
      <p:sp>
        <p:nvSpPr>
          <p:cNvPr id="113" name="TextBox 112"/>
          <p:cNvSpPr txBox="1"/>
          <p:nvPr/>
        </p:nvSpPr>
        <p:spPr>
          <a:xfrm>
            <a:off x="7460777" y="2220036"/>
            <a:ext cx="3365311" cy="2103589"/>
          </a:xfrm>
          <a:prstGeom prst="rect">
            <a:avLst/>
          </a:prstGeom>
          <a:noFill/>
        </p:spPr>
        <p:txBody>
          <a:bodyPr wrap="square" rtlCol="0">
            <a:spAutoFit/>
          </a:bodyPr>
          <a:lstStyle/>
          <a:p>
            <a:pPr defTabSz="914377"/>
            <a:r>
              <a:rPr lang="en-GB" sz="1867"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 peal of 5,040 changes may take between 2.5 and 3.5 hours, depending on the weight of the bells.  If you were to try and ring all the possible changes on 12 bells it might take  25 years or more!</a:t>
            </a:r>
          </a:p>
        </p:txBody>
      </p:sp>
    </p:spTree>
    <p:extLst>
      <p:ext uri="{BB962C8B-B14F-4D97-AF65-F5344CB8AC3E}">
        <p14:creationId xmlns:p14="http://schemas.microsoft.com/office/powerpoint/2010/main" val="77073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880579"/>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What type of people ring?</a:t>
            </a:r>
          </a:p>
        </p:txBody>
      </p:sp>
      <p:sp>
        <p:nvSpPr>
          <p:cNvPr id="6" name="Content Placeholder 5"/>
          <p:cNvSpPr>
            <a:spLocks noGrp="1"/>
          </p:cNvSpPr>
          <p:nvPr>
            <p:ph idx="4294967295"/>
          </p:nvPr>
        </p:nvSpPr>
        <p:spPr>
          <a:xfrm>
            <a:off x="838200" y="1245704"/>
            <a:ext cx="10515600" cy="4351338"/>
          </a:xfrm>
        </p:spPr>
        <p:txBody>
          <a:bodyPr>
            <a:normAutofit/>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Wide cross section of the community</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Ringers of over 90 have rung full, 3-hour peals </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Usually young people start to ring at about age 11 </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Groups such as the ‘Zipper Society’</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Ringers meet and ring ‘Quarter Peals’ (c 45 minutes of non-stop ringing,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ie</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 quarter of a full peal) or ‘Peals’ (c 3 hours of ringing)</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Day/weekend/week outings to other regions are popular</a:t>
            </a:r>
          </a:p>
          <a:p>
            <a:pPr marL="0" indent="0">
              <a:buNone/>
            </a:pPr>
            <a:endParaRPr lang="en-GB"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14</a:t>
            </a:fld>
            <a:endParaRPr lang="en-GB"/>
          </a:p>
        </p:txBody>
      </p:sp>
    </p:spTree>
    <p:extLst>
      <p:ext uri="{BB962C8B-B14F-4D97-AF65-F5344CB8AC3E}">
        <p14:creationId xmlns:p14="http://schemas.microsoft.com/office/powerpoint/2010/main" val="9441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880579"/>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How do you start?</a:t>
            </a:r>
          </a:p>
        </p:txBody>
      </p:sp>
      <p:sp>
        <p:nvSpPr>
          <p:cNvPr id="6" name="Content Placeholder 5"/>
          <p:cNvSpPr>
            <a:spLocks noGrp="1"/>
          </p:cNvSpPr>
          <p:nvPr>
            <p:ph idx="4294967295"/>
          </p:nvPr>
        </p:nvSpPr>
        <p:spPr>
          <a:xfrm>
            <a:off x="838200" y="1129091"/>
            <a:ext cx="10515600" cy="4351338"/>
          </a:xfrm>
        </p:spPr>
        <p:txBody>
          <a:bodyPr>
            <a:norm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Almost anyone can ring a bell</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Find a local tower (let us know if you need help with this)</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Visit a practice to see what goes on</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Commit some time for one-to-one lessons</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Small, separate steps to learn the basics</a:t>
            </a:r>
          </a:p>
          <a:p>
            <a:pPr marL="0" indent="0">
              <a:buNone/>
            </a:pP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For further detail of this process see next slide, and ‘Come and Learn to Ring!’ presentation.</a:t>
            </a:r>
          </a:p>
          <a:p>
            <a:pPr marL="0" indent="0">
              <a:buNone/>
            </a:pPr>
            <a:endParaRPr lang="en-GB"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15</a:t>
            </a:fld>
            <a:endParaRPr lang="en-GB"/>
          </a:p>
        </p:txBody>
      </p:sp>
    </p:spTree>
    <p:extLst>
      <p:ext uri="{BB962C8B-B14F-4D97-AF65-F5344CB8AC3E}">
        <p14:creationId xmlns:p14="http://schemas.microsoft.com/office/powerpoint/2010/main" val="35194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194603" y="117048"/>
            <a:ext cx="11802794" cy="1325563"/>
          </a:xfrm>
        </p:spPr>
        <p:txBody>
          <a:bodyPr>
            <a:noAutofit/>
          </a:bodyPr>
          <a:lstStyle/>
          <a:p>
            <a:pPr algn="ctr"/>
            <a:r>
              <a:rPr lang="en-GB" sz="2800" b="1" dirty="0">
                <a:solidFill>
                  <a:schemeClr val="accent1">
                    <a:lumMod val="75000"/>
                  </a:schemeClr>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a:t>
            </a:r>
            <a:r>
              <a:rPr lang="en-GB" sz="2800" i="1" dirty="0">
                <a:solidFill>
                  <a:schemeClr val="accent1">
                    <a:lumMod val="75000"/>
                  </a:schemeClr>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Once gained, bell ringing is a skill for life that you'll never forget and can open up a lifetime of experiences and enjoyment.”</a:t>
            </a:r>
          </a:p>
        </p:txBody>
      </p:sp>
      <p:sp>
        <p:nvSpPr>
          <p:cNvPr id="6" name="Content Placeholder 5"/>
          <p:cNvSpPr>
            <a:spLocks noGrp="1"/>
          </p:cNvSpPr>
          <p:nvPr>
            <p:ph idx="4294967295"/>
          </p:nvPr>
        </p:nvSpPr>
        <p:spPr>
          <a:xfrm>
            <a:off x="838200" y="1725316"/>
            <a:ext cx="10515600" cy="4114128"/>
          </a:xfrm>
        </p:spPr>
        <p:txBody>
          <a:bodyPr>
            <a:normAutofit/>
          </a:bodyPr>
          <a:lstStyle/>
          <a:p>
            <a:pPr marL="0" indent="0" algn="ctr">
              <a:buNone/>
            </a:pPr>
            <a:r>
              <a:rPr lang="en-GB" sz="4000" dirty="0">
                <a:solidFill>
                  <a:schemeClr val="accent1">
                    <a:lumMod val="75000"/>
                  </a:schemeClr>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Stages of Learning (ART)</a:t>
            </a:r>
            <a:endParaRPr lang="en-GB"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Learning can be broken down into 5 stages; learners can follow the '</a:t>
            </a:r>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Learning the Ropes' </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programme taught by accredited instructors of the </a:t>
            </a:r>
            <a:r>
              <a:rPr lang="en-GB" sz="2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ssociation of </a:t>
            </a:r>
            <a:r>
              <a:rPr lang="en-GB" sz="2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inging </a:t>
            </a:r>
            <a:r>
              <a:rPr lang="en-GB" sz="2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eachers (ART) </a:t>
            </a:r>
          </a:p>
          <a:p>
            <a:endPar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Progression</a:t>
            </a:r>
          </a:p>
          <a:p>
            <a:pPr lvl="1"/>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All learners make progress at their own pace and have a different learning journey.  It is very common for learners to plateau, or consolidate their learning before they move on again</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5935" y="3255389"/>
            <a:ext cx="2417573" cy="783626"/>
          </a:xfrm>
          <a:prstGeom prst="rect">
            <a:avLst/>
          </a:prstGeom>
        </p:spPr>
      </p:pic>
    </p:spTree>
    <p:extLst>
      <p:ext uri="{BB962C8B-B14F-4D97-AF65-F5344CB8AC3E}">
        <p14:creationId xmlns:p14="http://schemas.microsoft.com/office/powerpoint/2010/main" val="3916047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1045871" y="-88631"/>
            <a:ext cx="10515600" cy="1325563"/>
          </a:xfrm>
        </p:spPr>
        <p:txBody>
          <a:bodyPr/>
          <a:lstStyle/>
          <a:p>
            <a:pPr algn="ctr" eaLnBrk="1" hangingPunct="1"/>
            <a:r>
              <a:rPr lang="en-GB" altLang="en-US" sz="3600" b="1" dirty="0">
                <a:solidFill>
                  <a:schemeClr val="accent1">
                    <a:lumMod val="75000"/>
                  </a:schemeClr>
                </a:solidFill>
                <a:latin typeface="Lato" panose="020F0502020204030203" pitchFamily="34" charset="0"/>
              </a:rPr>
              <a:t>Before you buy in, read the reviews!</a:t>
            </a:r>
          </a:p>
        </p:txBody>
      </p:sp>
      <p:sp>
        <p:nvSpPr>
          <p:cNvPr id="235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6A3DC2F-065A-4DAD-8EBA-EBCFC5D6C6D0}" type="slidenum">
              <a:rPr lang="en-GB" altLang="en-US" sz="1200" smtClean="0">
                <a:solidFill>
                  <a:srgbClr val="898989"/>
                </a:solidFill>
              </a:rPr>
              <a:pPr>
                <a:lnSpc>
                  <a:spcPct val="100000"/>
                </a:lnSpc>
                <a:spcBef>
                  <a:spcPct val="0"/>
                </a:spcBef>
                <a:buFontTx/>
                <a:buNone/>
              </a:pPr>
              <a:t>17</a:t>
            </a:fld>
            <a:endParaRPr lang="en-GB" altLang="en-US" sz="1200">
              <a:solidFill>
                <a:srgbClr val="898989"/>
              </a:solidFill>
            </a:endParaRPr>
          </a:p>
        </p:txBody>
      </p:sp>
      <p:sp>
        <p:nvSpPr>
          <p:cNvPr id="8" name="Content Placeholder 5"/>
          <p:cNvSpPr>
            <a:spLocks noGrp="1"/>
          </p:cNvSpPr>
          <p:nvPr>
            <p:ph idx="4294967295"/>
          </p:nvPr>
        </p:nvSpPr>
        <p:spPr>
          <a:xfrm rot="21429140">
            <a:off x="656086" y="1080597"/>
            <a:ext cx="6260416" cy="1333275"/>
          </a:xfrm>
          <a:solidFill>
            <a:schemeClr val="bg2">
              <a:lumMod val="90000"/>
            </a:schemeClr>
          </a:solidFill>
        </p:spPr>
        <p:txBody>
          <a:bodyPr>
            <a:normAutofit fontScale="92500" lnSpcReduction="10000"/>
          </a:bodyPr>
          <a:lstStyle/>
          <a:p>
            <a:pPr marL="0" indent="0">
              <a:buNone/>
            </a:pPr>
            <a:r>
              <a:rPr lang="en-GB" sz="2200" dirty="0">
                <a:solidFill>
                  <a:schemeClr val="accent1">
                    <a:lumMod val="75000"/>
                  </a:schemeClr>
                </a:solidFill>
                <a:latin typeface="HP Simplified Light" panose="020B0404020204020204" pitchFamily="34" charset="0"/>
                <a:ea typeface="Lato" panose="020F0502020204030203" pitchFamily="34" charset="0"/>
                <a:cs typeface="Lato" panose="020F0502020204030203" pitchFamily="34" charset="0"/>
              </a:rPr>
              <a:t>‘’The bells are an integral part of the community that I live in and by ringing I am giving something to my town and continuing a heritage activity that has been part of the lives of the inhabitants of this area for hundreds of years.  I am privileged to do so.’’</a:t>
            </a:r>
          </a:p>
          <a:p>
            <a:pPr marL="0" indent="0">
              <a:buNone/>
            </a:pPr>
            <a:endParaRPr lang="en-GB" dirty="0">
              <a:solidFill>
                <a:schemeClr val="accent1">
                  <a:lumMod val="75000"/>
                </a:schemeClr>
              </a:solidFill>
            </a:endParaRPr>
          </a:p>
        </p:txBody>
      </p:sp>
      <p:sp>
        <p:nvSpPr>
          <p:cNvPr id="9" name="Rectangle 8"/>
          <p:cNvSpPr/>
          <p:nvPr/>
        </p:nvSpPr>
        <p:spPr>
          <a:xfrm rot="21299204">
            <a:off x="166884" y="4983740"/>
            <a:ext cx="6096000" cy="1200329"/>
          </a:xfrm>
          <a:prstGeom prst="rect">
            <a:avLst/>
          </a:prstGeom>
          <a:solidFill>
            <a:schemeClr val="accent4">
              <a:lumMod val="40000"/>
              <a:lumOff val="60000"/>
            </a:schemeClr>
          </a:solidFill>
        </p:spPr>
        <p:txBody>
          <a:bodyPr>
            <a:spAutoFit/>
          </a:bodyPr>
          <a:lstStyle/>
          <a:p>
            <a:r>
              <a:rPr lang="en-GB" dirty="0">
                <a:solidFill>
                  <a:srgbClr val="002060"/>
                </a:solidFill>
                <a:latin typeface="Lato" panose="020F0502020204030203" pitchFamily="34" charset="0"/>
                <a:ea typeface="Lato" panose="020F0502020204030203" pitchFamily="34" charset="0"/>
                <a:cs typeface="Lato" panose="020F0502020204030203" pitchFamily="34" charset="0"/>
              </a:rPr>
              <a:t>‘’I like to have something to work towards so my teacher sets me goals and we work to achieve them.  At first it was ‘Learning the Ropes’ but now we like to ring at new towers and ring Quarter Peals.  A peal is my goal for this year.’’</a:t>
            </a:r>
          </a:p>
        </p:txBody>
      </p:sp>
      <p:sp>
        <p:nvSpPr>
          <p:cNvPr id="10" name="Rectangle 9"/>
          <p:cNvSpPr/>
          <p:nvPr/>
        </p:nvSpPr>
        <p:spPr>
          <a:xfrm rot="434899">
            <a:off x="7307516" y="1117815"/>
            <a:ext cx="4607916" cy="1323439"/>
          </a:xfrm>
          <a:prstGeom prst="rect">
            <a:avLst/>
          </a:prstGeom>
          <a:solidFill>
            <a:schemeClr val="accent6">
              <a:lumMod val="40000"/>
              <a:lumOff val="60000"/>
            </a:schemeClr>
          </a:solidFill>
        </p:spPr>
        <p:txBody>
          <a:bodyPr wrap="square">
            <a:spAutoFit/>
          </a:bodyPr>
          <a:lstStyle/>
          <a:p>
            <a:r>
              <a:rPr lang="en-GB" sz="2000" dirty="0">
                <a:solidFill>
                  <a:schemeClr val="accent1">
                    <a:lumMod val="75000"/>
                  </a:schemeClr>
                </a:solidFill>
                <a:latin typeface="Lucida Calligraphy" panose="03010101010101010101" pitchFamily="66" charset="0"/>
                <a:ea typeface="Lato" panose="020F0502020204030203" pitchFamily="34" charset="0"/>
                <a:cs typeface="Lato" panose="020F0502020204030203" pitchFamily="34" charset="0"/>
              </a:rPr>
              <a:t>‘</a:t>
            </a:r>
            <a:r>
              <a:rPr lang="en-GB" sz="2000" dirty="0">
                <a:solidFill>
                  <a:srgbClr val="002060"/>
                </a:solidFill>
                <a:latin typeface="Lucida Calligraphy" panose="03010101010101010101" pitchFamily="66" charset="0"/>
                <a:ea typeface="Lato" panose="020F0502020204030203" pitchFamily="34" charset="0"/>
                <a:cs typeface="Lato" panose="020F0502020204030203" pitchFamily="34" charset="0"/>
              </a:rPr>
              <a:t>’It’s a good physical challenge – not hard but it needs coordination.  It keeps me fit mentally and physically.’’</a:t>
            </a:r>
          </a:p>
        </p:txBody>
      </p:sp>
      <p:sp>
        <p:nvSpPr>
          <p:cNvPr id="11" name="Rectangle 10"/>
          <p:cNvSpPr/>
          <p:nvPr/>
        </p:nvSpPr>
        <p:spPr>
          <a:xfrm rot="265806">
            <a:off x="264379" y="2888506"/>
            <a:ext cx="6714709" cy="1569660"/>
          </a:xfrm>
          <a:prstGeom prst="rect">
            <a:avLst/>
          </a:prstGeom>
          <a:solidFill>
            <a:schemeClr val="accent2">
              <a:lumMod val="20000"/>
              <a:lumOff val="80000"/>
            </a:schemeClr>
          </a:solidFill>
        </p:spPr>
        <p:txBody>
          <a:bodyPr wrap="square">
            <a:spAutoFit/>
          </a:bodyPr>
          <a:lstStyle/>
          <a:p>
            <a:r>
              <a:rPr lang="en-GB" sz="2400" dirty="0">
                <a:solidFill>
                  <a:srgbClr val="002060"/>
                </a:solidFill>
                <a:latin typeface="Lucida Handwriting" panose="03010101010101010101" pitchFamily="66" charset="0"/>
                <a:ea typeface="Lato" panose="020F0502020204030203" pitchFamily="34" charset="0"/>
                <a:cs typeface="Lato" panose="020F0502020204030203" pitchFamily="34" charset="0"/>
              </a:rPr>
              <a:t>“I like the social aspect and have met new friends through ringing – and when we go on youth outings it’s always fun!”</a:t>
            </a:r>
          </a:p>
        </p:txBody>
      </p:sp>
      <p:sp>
        <p:nvSpPr>
          <p:cNvPr id="12" name="Rectangle 11"/>
          <p:cNvSpPr/>
          <p:nvPr/>
        </p:nvSpPr>
        <p:spPr>
          <a:xfrm>
            <a:off x="7242439" y="2726655"/>
            <a:ext cx="4776020" cy="1200329"/>
          </a:xfrm>
          <a:prstGeom prst="rect">
            <a:avLst/>
          </a:prstGeom>
          <a:solidFill>
            <a:schemeClr val="accent5">
              <a:lumMod val="20000"/>
              <a:lumOff val="80000"/>
            </a:schemeClr>
          </a:solidFill>
        </p:spPr>
        <p:txBody>
          <a:bodyPr wrap="square">
            <a:spAutoFit/>
          </a:bodyPr>
          <a:lstStyle/>
          <a:p>
            <a:r>
              <a:rPr lang="en-GB" sz="2400" dirty="0">
                <a:solidFill>
                  <a:srgbClr val="002060"/>
                </a:solidFill>
                <a:latin typeface="Lato" panose="020F0502020204030203" pitchFamily="34" charset="0"/>
                <a:ea typeface="Lato" panose="020F0502020204030203" pitchFamily="34" charset="0"/>
                <a:cs typeface="Lato" panose="020F0502020204030203" pitchFamily="34" charset="0"/>
              </a:rPr>
              <a:t>‘’We usually go to the pub after ringing – that’s a great social get together.’’</a:t>
            </a:r>
          </a:p>
        </p:txBody>
      </p:sp>
      <p:sp>
        <p:nvSpPr>
          <p:cNvPr id="13" name="TextBox 12"/>
          <p:cNvSpPr txBox="1"/>
          <p:nvPr/>
        </p:nvSpPr>
        <p:spPr>
          <a:xfrm rot="21350924">
            <a:off x="7181535" y="4090458"/>
            <a:ext cx="4586748" cy="1938992"/>
          </a:xfrm>
          <a:prstGeom prst="rect">
            <a:avLst/>
          </a:prstGeom>
          <a:solidFill>
            <a:schemeClr val="accent4">
              <a:lumMod val="20000"/>
              <a:lumOff val="80000"/>
            </a:schemeClr>
          </a:solidFill>
        </p:spPr>
        <p:txBody>
          <a:bodyPr wrap="square" rtlCol="0">
            <a:spAutoFit/>
          </a:bodyPr>
          <a:lstStyle/>
          <a:p>
            <a:r>
              <a:rPr lang="en-GB" sz="2400" i="1" dirty="0">
                <a:solidFill>
                  <a:srgbClr val="002060"/>
                </a:solidFill>
                <a:latin typeface="Lucida Fax" panose="02060602050505020204" pitchFamily="18" charset="0"/>
                <a:ea typeface="Lato" panose="020F0502020204030203" pitchFamily="34" charset="0"/>
                <a:cs typeface="Lato" panose="020F0502020204030203" pitchFamily="34" charset="0"/>
              </a:rPr>
              <a:t>’My ringing is for the church to call people in my local community to service.  I am giving service to the church by my ringing.’’</a:t>
            </a:r>
          </a:p>
        </p:txBody>
      </p:sp>
    </p:spTree>
    <p:extLst>
      <p:ext uri="{BB962C8B-B14F-4D97-AF65-F5344CB8AC3E}">
        <p14:creationId xmlns:p14="http://schemas.microsoft.com/office/powerpoint/2010/main" val="2024099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0C05B33-00F6-436C-99C9-CD51208593A4}" type="slidenum">
              <a:rPr lang="en-GB" altLang="en-US" smtClean="0"/>
              <a:pPr>
                <a:defRPr/>
              </a:pPr>
              <a:t>18</a:t>
            </a:fld>
            <a:endParaRPr lang="en-GB" altLang="en-US"/>
          </a:p>
        </p:txBody>
      </p:sp>
      <p:sp>
        <p:nvSpPr>
          <p:cNvPr id="3" name="Content Placeholder 5"/>
          <p:cNvSpPr txBox="1">
            <a:spLocks/>
          </p:cNvSpPr>
          <p:nvPr/>
        </p:nvSpPr>
        <p:spPr>
          <a:xfrm>
            <a:off x="174523" y="181532"/>
            <a:ext cx="10515600" cy="964993"/>
          </a:xfrm>
          <a:prstGeom prst="rect">
            <a:avLst/>
          </a:prstGeom>
          <a:solidFill>
            <a:schemeClr val="accent6">
              <a:lumMod val="40000"/>
              <a:lumOff val="60000"/>
            </a:schemeClr>
          </a:solidFill>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solidFill>
                  <a:srgbClr val="002060"/>
                </a:solidFill>
                <a:latin typeface="Goudy Old Style" panose="02020502050305020303" pitchFamily="18" charset="0"/>
                <a:ea typeface="Lato" panose="020F0502020204030203" pitchFamily="34" charset="0"/>
                <a:cs typeface="Lato" panose="020F0502020204030203" pitchFamily="34" charset="0"/>
              </a:rPr>
              <a:t>‘’I enjoy outings to other towers most – you see so many interesting places and meet new people.  Our weekend away in East Anglia was brilliant!!’’</a:t>
            </a:r>
          </a:p>
          <a:p>
            <a:pPr marL="0" indent="0">
              <a:buFont typeface="Arial" panose="020B0604020202020204" pitchFamily="34" charset="0"/>
              <a:buNone/>
            </a:pPr>
            <a:endParaRPr lang="en-GB" sz="2400">
              <a:solidFill>
                <a:srgbClr val="002060"/>
              </a:solidFill>
              <a:latin typeface="Goudy Old Style" panose="02020502050305020303" pitchFamily="18" charset="0"/>
              <a:ea typeface="Lato" panose="020F0502020204030203" pitchFamily="34" charset="0"/>
              <a:cs typeface="Lato" panose="020F0502020204030203" pitchFamily="34" charset="0"/>
            </a:endParaRPr>
          </a:p>
          <a:p>
            <a:pPr marL="0" indent="0">
              <a:buFont typeface="Arial" panose="020B0604020202020204" pitchFamily="34" charset="0"/>
              <a:buNone/>
            </a:pPr>
            <a:endParaRPr lang="en-GB" sz="2400">
              <a:solidFill>
                <a:srgbClr val="002060"/>
              </a:solidFill>
              <a:latin typeface="Goudy Old Style" panose="02020502050305020303" pitchFamily="18" charset="0"/>
              <a:ea typeface="Lato" panose="020F0502020204030203" pitchFamily="34" charset="0"/>
              <a:cs typeface="Lato" panose="020F0502020204030203" pitchFamily="34" charset="0"/>
            </a:endParaRPr>
          </a:p>
          <a:p>
            <a:pPr marL="0" indent="0">
              <a:buFont typeface="Arial" panose="020B0604020202020204" pitchFamily="34" charset="0"/>
              <a:buNone/>
            </a:pPr>
            <a:endParaRPr lang="en-GB" sz="2400">
              <a:solidFill>
                <a:srgbClr val="002060"/>
              </a:solidFill>
              <a:latin typeface="Goudy Old Style" panose="02020502050305020303" pitchFamily="18" charset="0"/>
              <a:ea typeface="Lato" panose="020F0502020204030203" pitchFamily="34" charset="0"/>
              <a:cs typeface="Lato" panose="020F0502020204030203" pitchFamily="34" charset="0"/>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rgbClr val="4472C4">
                  <a:lumMod val="75000"/>
                </a:srgb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a:solidFill>
                <a:schemeClr val="accent1">
                  <a:lumMod val="75000"/>
                </a:schemeClr>
              </a:solidFill>
            </a:endParaRPr>
          </a:p>
          <a:p>
            <a:pPr marL="0" indent="0">
              <a:buFont typeface="Arial" panose="020B0604020202020204" pitchFamily="34" charset="0"/>
              <a:buNone/>
            </a:pPr>
            <a:endParaRPr lang="en-GB" sz="2400" dirty="0">
              <a:solidFill>
                <a:schemeClr val="accent1">
                  <a:lumMod val="75000"/>
                </a:schemeClr>
              </a:solidFill>
            </a:endParaRPr>
          </a:p>
        </p:txBody>
      </p:sp>
      <p:sp>
        <p:nvSpPr>
          <p:cNvPr id="4" name="Rectangle 3"/>
          <p:cNvSpPr/>
          <p:nvPr/>
        </p:nvSpPr>
        <p:spPr>
          <a:xfrm rot="21369711">
            <a:off x="79802" y="3760077"/>
            <a:ext cx="4161503" cy="2523768"/>
          </a:xfrm>
          <a:prstGeom prst="rect">
            <a:avLst/>
          </a:prstGeom>
          <a:solidFill>
            <a:schemeClr val="accent4">
              <a:lumMod val="40000"/>
              <a:lumOff val="60000"/>
              <a:alpha val="68000"/>
            </a:schemeClr>
          </a:solidFill>
        </p:spPr>
        <p:txBody>
          <a:bodyPr wrap="square">
            <a:spAutoFit/>
          </a:bodyPr>
          <a:lstStyle/>
          <a:p>
            <a:pPr lvl="0"/>
            <a:r>
              <a:rPr lang="en-GB" sz="2000" dirty="0">
                <a:solidFill>
                  <a:srgbClr val="002060"/>
                </a:solidFill>
                <a:latin typeface="Arial Nova Light" panose="020B0304020202020204" pitchFamily="34" charset="0"/>
                <a:ea typeface="Lato" panose="020F0502020204030203" pitchFamily="34" charset="0"/>
                <a:cs typeface="Arial Nova Light" panose="020B0304020202020204" pitchFamily="34" charset="0"/>
              </a:rPr>
              <a:t>“We had a fabulous time on the East Coast of the States, on holiday, visiting various towers to ring on their practice nights – we met some really nice people, experienced some really interesting history, and even rang for someone’s wedding!”</a:t>
            </a:r>
          </a:p>
          <a:p>
            <a:endParaRPr lang="en-GB" dirty="0">
              <a:solidFill>
                <a:schemeClr val="accent1">
                  <a:lumMod val="75000"/>
                </a:schemeClr>
              </a:solidFill>
            </a:endParaRPr>
          </a:p>
        </p:txBody>
      </p:sp>
      <p:sp>
        <p:nvSpPr>
          <p:cNvPr id="5" name="TextBox 4"/>
          <p:cNvSpPr txBox="1"/>
          <p:nvPr/>
        </p:nvSpPr>
        <p:spPr>
          <a:xfrm rot="599792">
            <a:off x="6911624" y="1510234"/>
            <a:ext cx="4871883" cy="1569660"/>
          </a:xfrm>
          <a:prstGeom prst="rect">
            <a:avLst/>
          </a:prstGeom>
          <a:solidFill>
            <a:schemeClr val="accent2">
              <a:lumMod val="40000"/>
              <a:lumOff val="60000"/>
              <a:alpha val="53000"/>
            </a:schemeClr>
          </a:solidFill>
        </p:spPr>
        <p:txBody>
          <a:bodyPr wrap="square" rtlCol="0">
            <a:spAutoFit/>
          </a:bodyPr>
          <a:lstStyle/>
          <a:p>
            <a:r>
              <a:rPr lang="en-GB" sz="2400" dirty="0">
                <a:solidFill>
                  <a:srgbClr val="002060"/>
                </a:solidFill>
                <a:latin typeface="Lato" panose="020F0502020204030203" pitchFamily="34" charset="0"/>
                <a:ea typeface="Lato" panose="020F0502020204030203" pitchFamily="34" charset="0"/>
                <a:cs typeface="Lato" panose="020F0502020204030203" pitchFamily="34" charset="0"/>
              </a:rPr>
              <a:t>“You have to ring as part of a team for each piece of ringing.  Ringing together like this makes me feel a valued part of the group</a:t>
            </a:r>
            <a:r>
              <a:rPr lang="en-GB" dirty="0">
                <a:solidFill>
                  <a:srgbClr val="002060"/>
                </a:solidFill>
                <a:latin typeface="Lato" panose="020F0502020204030203" pitchFamily="34" charset="0"/>
                <a:ea typeface="Lato" panose="020F0502020204030203" pitchFamily="34" charset="0"/>
                <a:cs typeface="Lato" panose="020F0502020204030203" pitchFamily="34" charset="0"/>
              </a:rPr>
              <a:t>.’’</a:t>
            </a:r>
          </a:p>
        </p:txBody>
      </p:sp>
      <p:sp>
        <p:nvSpPr>
          <p:cNvPr id="6" name="TextBox 5"/>
          <p:cNvSpPr txBox="1"/>
          <p:nvPr/>
        </p:nvSpPr>
        <p:spPr>
          <a:xfrm>
            <a:off x="5600214" y="4941936"/>
            <a:ext cx="6570406" cy="1015663"/>
          </a:xfrm>
          <a:prstGeom prst="rect">
            <a:avLst/>
          </a:prstGeom>
          <a:solidFill>
            <a:schemeClr val="accent1">
              <a:lumMod val="40000"/>
              <a:lumOff val="60000"/>
              <a:alpha val="53000"/>
            </a:schemeClr>
          </a:solidFill>
        </p:spPr>
        <p:txBody>
          <a:bodyPr wrap="square" rtlCol="0">
            <a:spAutoFit/>
          </a:bodyPr>
          <a:lstStyle/>
          <a:p>
            <a:r>
              <a:rPr lang="en-GB" sz="2000" dirty="0">
                <a:solidFill>
                  <a:srgbClr val="002060"/>
                </a:solidFill>
                <a:latin typeface="Lucida Handwriting" panose="03010101010101010101" pitchFamily="66" charset="0"/>
                <a:ea typeface="Lato" panose="020F0502020204030203" pitchFamily="34" charset="0"/>
                <a:cs typeface="Lato" panose="020F0502020204030203" pitchFamily="34" charset="0"/>
              </a:rPr>
              <a:t>‘’After 25 years ringing I finally got to ring at St Paul’s – now I have rung in all the cathedrals with bells!!’’</a:t>
            </a:r>
            <a:endParaRPr lang="en-GB" sz="2000" dirty="0">
              <a:solidFill>
                <a:srgbClr val="002060"/>
              </a:solidFill>
              <a:latin typeface="Lato" panose="020F0502020204030203" pitchFamily="34" charset="0"/>
              <a:ea typeface="Lato" panose="020F0502020204030203" pitchFamily="34" charset="0"/>
              <a:cs typeface="Lato" panose="020F0502020204030203" pitchFamily="34" charset="0"/>
            </a:endParaRPr>
          </a:p>
        </p:txBody>
      </p:sp>
      <p:sp>
        <p:nvSpPr>
          <p:cNvPr id="7" name="Content Placeholder 5"/>
          <p:cNvSpPr txBox="1">
            <a:spLocks/>
          </p:cNvSpPr>
          <p:nvPr/>
        </p:nvSpPr>
        <p:spPr>
          <a:xfrm rot="191607" flipH="1">
            <a:off x="433273" y="1511885"/>
            <a:ext cx="6120345" cy="1578216"/>
          </a:xfrm>
          <a:prstGeom prst="rect">
            <a:avLst/>
          </a:prstGeom>
          <a:solidFill>
            <a:schemeClr val="accent5">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002060"/>
                </a:solidFill>
                <a:latin typeface="HP Simplified Light" panose="020B0404020204020204" pitchFamily="34" charset="0"/>
                <a:ea typeface="Lato" panose="020F0502020204030203" pitchFamily="34" charset="0"/>
                <a:cs typeface="Lato" panose="020F0502020204030203" pitchFamily="34" charset="0"/>
              </a:rPr>
              <a:t> ‘</a:t>
            </a:r>
            <a:r>
              <a:rPr lang="en-GB" sz="2400" i="1" dirty="0">
                <a:solidFill>
                  <a:srgbClr val="002060"/>
                </a:solidFill>
                <a:latin typeface="HP Simplified Light" panose="020B0404020204020204" pitchFamily="34" charset="0"/>
                <a:ea typeface="Lato" panose="020F0502020204030203" pitchFamily="34" charset="0"/>
                <a:cs typeface="Lato" panose="020F0502020204030203" pitchFamily="34" charset="0"/>
              </a:rPr>
              <a:t>’I ring to make new friends and for the social side of ringing.  I have met lots of new people and have close friends in my local band.  I like the meetings and go to other practices regularly.’’</a:t>
            </a:r>
          </a:p>
          <a:p>
            <a:pPr marL="0" indent="0">
              <a:buFont typeface="Arial" panose="020B0604020202020204" pitchFamily="34" charset="0"/>
              <a:buNone/>
            </a:pPr>
            <a:endParaRPr lang="en-GB" sz="2400" dirty="0">
              <a:solidFill>
                <a:schemeClr val="accent1">
                  <a:lumMod val="75000"/>
                </a:schemeClr>
              </a:solidFill>
              <a:latin typeface="HP Simplified Light" panose="020B0404020204020204" pitchFamily="34" charset="0"/>
            </a:endParaRPr>
          </a:p>
        </p:txBody>
      </p:sp>
      <p:sp>
        <p:nvSpPr>
          <p:cNvPr id="8" name="Rectangle 7"/>
          <p:cNvSpPr/>
          <p:nvPr/>
        </p:nvSpPr>
        <p:spPr>
          <a:xfrm rot="21401328">
            <a:off x="4525299" y="3336478"/>
            <a:ext cx="5251528" cy="1323439"/>
          </a:xfrm>
          <a:prstGeom prst="rect">
            <a:avLst/>
          </a:prstGeom>
          <a:solidFill>
            <a:schemeClr val="accent4">
              <a:lumMod val="20000"/>
              <a:lumOff val="80000"/>
            </a:schemeClr>
          </a:solidFill>
        </p:spPr>
        <p:txBody>
          <a:bodyPr wrap="square">
            <a:spAutoFit/>
          </a:bodyPr>
          <a:lstStyle/>
          <a:p>
            <a:r>
              <a:rPr lang="en-GB" sz="2000" dirty="0">
                <a:solidFill>
                  <a:srgbClr val="002060"/>
                </a:solidFill>
                <a:latin typeface="Lato" panose="020F0502020204030203" pitchFamily="34" charset="0"/>
                <a:ea typeface="Lato" panose="020F0502020204030203" pitchFamily="34" charset="0"/>
                <a:cs typeface="Lato" panose="020F0502020204030203" pitchFamily="34" charset="0"/>
              </a:rPr>
              <a:t>‘’Attending the Ringing World Youth Striking Competition was an eye opener – I had no idea so many young people were ringing in so many areas.’’</a:t>
            </a:r>
          </a:p>
        </p:txBody>
      </p:sp>
    </p:spTree>
    <p:extLst>
      <p:ext uri="{BB962C8B-B14F-4D97-AF65-F5344CB8AC3E}">
        <p14:creationId xmlns:p14="http://schemas.microsoft.com/office/powerpoint/2010/main" val="91795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1325563"/>
          </a:xfrm>
        </p:spPr>
        <p:txBody>
          <a:bodyPr>
            <a:normAutofit/>
          </a:bodyPr>
          <a:lstStyle/>
          <a:p>
            <a:r>
              <a:rPr lang="en-GB" sz="3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Other simple </a:t>
            </a:r>
            <a:r>
              <a:rPr lang="en-GB" sz="36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powerpoint</a:t>
            </a:r>
            <a:r>
              <a:rPr lang="en-GB" sz="3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resources available from the Central Council:</a:t>
            </a:r>
          </a:p>
        </p:txBody>
      </p:sp>
      <p:sp>
        <p:nvSpPr>
          <p:cNvPr id="6" name="Content Placeholder 5"/>
          <p:cNvSpPr>
            <a:spLocks noGrp="1"/>
          </p:cNvSpPr>
          <p:nvPr>
            <p:ph idx="4294967295"/>
          </p:nvPr>
        </p:nvSpPr>
        <p:spPr>
          <a:xfrm>
            <a:off x="838200" y="1690688"/>
            <a:ext cx="10515600" cy="4351338"/>
          </a:xfrm>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following go into more detail than this general overview:</a:t>
            </a:r>
          </a:p>
          <a:p>
            <a:pPr marL="0" indent="0">
              <a:buNone/>
            </a:pPr>
            <a:r>
              <a:rPr lang="en-GB" b="1"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Come and Learn to Ring!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(for the new or potential learner ringer)</a:t>
            </a:r>
          </a:p>
          <a:p>
            <a:pPr marL="0" indent="0">
              <a:buNone/>
            </a:pPr>
            <a:r>
              <a:rPr lang="en-GB" b="1"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History of English Bells and Bell Ringing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(for those interested in the historical aspects)</a:t>
            </a:r>
          </a:p>
          <a:p>
            <a:pPr marL="0" indent="0">
              <a:buNone/>
            </a:pPr>
            <a:r>
              <a:rPr lang="en-GB" b="1"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Science of English bell ringing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(for those with a scientific or mathematical interest)</a:t>
            </a:r>
          </a:p>
          <a:p>
            <a:pPr marL="0" indent="0">
              <a:buNone/>
            </a:pPr>
            <a:r>
              <a:rPr lang="en-GB" b="1"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Restoration Appeal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 template/guide for use when starting an appeal)</a:t>
            </a:r>
          </a:p>
          <a:p>
            <a:pPr marL="0" indent="0">
              <a:buNone/>
            </a:pPr>
            <a:endParaRPr lang="en-GB"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19</a:t>
            </a:fld>
            <a:endParaRPr lang="en-GB"/>
          </a:p>
        </p:txBody>
      </p:sp>
    </p:spTree>
    <p:extLst>
      <p:ext uri="{BB962C8B-B14F-4D97-AF65-F5344CB8AC3E}">
        <p14:creationId xmlns:p14="http://schemas.microsoft.com/office/powerpoint/2010/main" val="311912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What is English change bell ringing?</a:t>
            </a:r>
          </a:p>
        </p:txBody>
      </p:sp>
      <p:sp>
        <p:nvSpPr>
          <p:cNvPr id="6" name="Content Placeholder 5"/>
          <p:cNvSpPr>
            <a:spLocks noGrp="1"/>
          </p:cNvSpPr>
          <p:nvPr>
            <p:ph idx="4294967295"/>
          </p:nvPr>
        </p:nvSpPr>
        <p:spPr>
          <a:xfrm>
            <a:off x="838200" y="1825625"/>
            <a:ext cx="10515600" cy="4351338"/>
          </a:xfrm>
        </p:spPr>
        <p:txBody>
          <a:bodyPr>
            <a:norm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Largest and loudest instrument in the world</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English change ringing unique</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Different from other cultures’ bell ringing</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Soundtrack to our historic moments</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Call us to wake, pray, work, to arms, to feast, to celebrate</a:t>
            </a:r>
          </a:p>
          <a:p>
            <a:pPr marL="0" indent="0">
              <a:buNone/>
            </a:pPr>
            <a:endParaRPr lang="en-GB" sz="2400" dirty="0">
              <a:solidFill>
                <a:schemeClr val="accent1">
                  <a:lumMod val="75000"/>
                </a:schemeClr>
              </a:solidFill>
            </a:endParaRPr>
          </a:p>
          <a:p>
            <a:pPr marL="0" indent="0">
              <a:buNone/>
            </a:pPr>
            <a:endParaRPr lang="en-GB" dirty="0">
              <a:solidFill>
                <a:schemeClr val="accent1">
                  <a:lumMod val="75000"/>
                </a:schemeClr>
              </a:solidFill>
            </a:endParaRPr>
          </a:p>
          <a:p>
            <a:pPr marL="0" indent="0">
              <a:buNone/>
            </a:pPr>
            <a:endParaRPr lang="en-GB"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2</a:t>
            </a:fld>
            <a:endParaRPr lang="en-GB"/>
          </a:p>
        </p:txBody>
      </p:sp>
    </p:spTree>
    <p:extLst>
      <p:ext uri="{BB962C8B-B14F-4D97-AF65-F5344CB8AC3E}">
        <p14:creationId xmlns:p14="http://schemas.microsoft.com/office/powerpoint/2010/main" val="100291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90488"/>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Online addresses</a:t>
            </a:r>
          </a:p>
        </p:txBody>
      </p:sp>
      <p:sp>
        <p:nvSpPr>
          <p:cNvPr id="6" name="Content Placeholder 5"/>
          <p:cNvSpPr>
            <a:spLocks noGrp="1"/>
          </p:cNvSpPr>
          <p:nvPr>
            <p:ph idx="4294967295"/>
          </p:nvPr>
        </p:nvSpPr>
        <p:spPr>
          <a:xfrm>
            <a:off x="838200" y="1161257"/>
            <a:ext cx="10515600" cy="4351338"/>
          </a:xfrm>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Discover Bell Ringing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2"/>
              </a:rPr>
              <a:t>www.bellringing.org</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Association of Ringing Teachers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3"/>
              </a:rPr>
              <a:t>www.ringingteachers.org</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Learning the Ropes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4"/>
              </a:rPr>
              <a:t>www.learningtheropes.org</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Change Ringing Resources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5"/>
              </a:rPr>
              <a:t>www.ringing.info</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Central Council of Church Bell Ringers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6"/>
              </a:rPr>
              <a:t>www.cccbr.org.uk</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Ringing World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7"/>
              </a:rPr>
              <a:t>www.ringingworld.co.uk</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Doves Guide for Church Bell Ringers - dove.cccbr.org.uk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Ringing at University -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8"/>
              </a:rPr>
              <a:t>www.universityringing.org</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2" name="Slide Number Placeholder 1"/>
          <p:cNvSpPr>
            <a:spLocks noGrp="1"/>
          </p:cNvSpPr>
          <p:nvPr>
            <p:ph type="sldNum" sz="quarter" idx="12"/>
          </p:nvPr>
        </p:nvSpPr>
        <p:spPr/>
        <p:txBody>
          <a:bodyPr/>
          <a:lstStyle/>
          <a:p>
            <a:fld id="{ED0CCE38-A7BA-4467-8B99-9F25199F60C8}" type="slidenum">
              <a:rPr lang="en-GB" smtClean="0"/>
              <a:t>20</a:t>
            </a:fld>
            <a:endParaRPr lang="en-GB"/>
          </a:p>
        </p:txBody>
      </p:sp>
    </p:spTree>
    <p:extLst>
      <p:ext uri="{BB962C8B-B14F-4D97-AF65-F5344CB8AC3E}">
        <p14:creationId xmlns:p14="http://schemas.microsoft.com/office/powerpoint/2010/main" val="2745560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0"/>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Other media</a:t>
            </a:r>
          </a:p>
        </p:txBody>
      </p:sp>
      <p:sp>
        <p:nvSpPr>
          <p:cNvPr id="6" name="Content Placeholder 5"/>
          <p:cNvSpPr>
            <a:spLocks noGrp="1"/>
          </p:cNvSpPr>
          <p:nvPr>
            <p:ph idx="4294967295"/>
          </p:nvPr>
        </p:nvSpPr>
        <p:spPr>
          <a:xfrm>
            <a:off x="838200" y="1064408"/>
            <a:ext cx="10515600" cy="4351338"/>
          </a:xfrm>
        </p:spPr>
        <p:txBody>
          <a:bodyPr>
            <a:normAutofit lnSpcReduction="10000"/>
          </a:bodyPr>
          <a:lstStyle/>
          <a:p>
            <a:pPr marL="0" indent="0">
              <a:buNone/>
            </a:pPr>
            <a:r>
              <a:rPr lang="en-GB" sz="2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Facebook:</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Association of Ringing Teachers</a:t>
            </a:r>
          </a:p>
          <a:p>
            <a:pPr marL="0" indent="0">
              <a:buNone/>
            </a:pP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Bellringers</a:t>
            </a: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CCCBR</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Learning the Ropes</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…and many other local groups (just search bell ringing)</a:t>
            </a:r>
          </a:p>
          <a:p>
            <a:pPr marL="0" indent="0">
              <a:buNone/>
            </a:pPr>
            <a:r>
              <a:rPr lang="en-GB" sz="2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Twitter:</a:t>
            </a: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Association of Ringing Teachers - @</a:t>
            </a: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ringingteachers</a:t>
            </a: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Learning the Ropes - @</a:t>
            </a: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LtRringers</a:t>
            </a: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Central Council of Church Bell Ringers - @</a:t>
            </a: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ccringing</a:t>
            </a:r>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endParaRPr lang="en-GB" sz="2400"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21</a:t>
            </a:fld>
            <a:endParaRPr lang="en-GB"/>
          </a:p>
        </p:txBody>
      </p:sp>
    </p:spTree>
    <p:extLst>
      <p:ext uri="{BB962C8B-B14F-4D97-AF65-F5344CB8AC3E}">
        <p14:creationId xmlns:p14="http://schemas.microsoft.com/office/powerpoint/2010/main" val="256706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6413" y="1659988"/>
            <a:ext cx="10217426" cy="4154984"/>
          </a:xfrm>
          <a:prstGeom prst="rect">
            <a:avLst/>
          </a:prstGeom>
        </p:spPr>
        <p:txBody>
          <a:bodyPr wrap="square">
            <a:spAutoFit/>
          </a:bodyPr>
          <a:lstStyle/>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Weekly for practices, and on Sundays</a:t>
            </a:r>
          </a:p>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 for weddings, funerals, festivals, anniversaries </a:t>
            </a:r>
          </a:p>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Personal, local and national </a:t>
            </a:r>
          </a:p>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Reflect emotions of the community, in celebration or sadness</a:t>
            </a:r>
          </a:p>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Announce the end of a war, or the passing of a monarch</a:t>
            </a:r>
          </a:p>
          <a:p>
            <a:pPr marL="342900" indent="-342900">
              <a:buFont typeface="Arial" panose="020B0604020202020204" pitchFamily="34" charset="0"/>
              <a:buChar char="•"/>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Roots in an ‘English’ tradition, although carried out around the world, </a:t>
            </a:r>
            <a:r>
              <a:rPr lang="en-GB" sz="24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eg</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Australia. </a:t>
            </a:r>
          </a:p>
          <a:p>
            <a:endPar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r>
              <a:rPr lang="en-GB" sz="2400" i="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‘’Ringing a bell by the English method of rope &amp; wheel enables each bell to give forth her fullest and her noblest note’’  - </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Dorothy L Sayers (writer of the bell ringing detective novel </a:t>
            </a:r>
            <a:r>
              <a:rPr lang="en-GB" sz="2400" u="sng"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Nine Tailors</a:t>
            </a: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5" name="Title 4"/>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When?</a:t>
            </a:r>
          </a:p>
        </p:txBody>
      </p:sp>
      <p:sp>
        <p:nvSpPr>
          <p:cNvPr id="2" name="Slide Number Placeholder 1"/>
          <p:cNvSpPr>
            <a:spLocks noGrp="1"/>
          </p:cNvSpPr>
          <p:nvPr>
            <p:ph type="sldNum" sz="quarter" idx="12"/>
          </p:nvPr>
        </p:nvSpPr>
        <p:spPr/>
        <p:txBody>
          <a:bodyPr/>
          <a:lstStyle/>
          <a:p>
            <a:fld id="{ED0CCE38-A7BA-4467-8B99-9F25199F60C8}" type="slidenum">
              <a:rPr lang="en-GB" smtClean="0"/>
              <a:t>3</a:t>
            </a:fld>
            <a:endParaRPr lang="en-GB"/>
          </a:p>
        </p:txBody>
      </p:sp>
    </p:spTree>
    <p:extLst>
      <p:ext uri="{BB962C8B-B14F-4D97-AF65-F5344CB8AC3E}">
        <p14:creationId xmlns:p14="http://schemas.microsoft.com/office/powerpoint/2010/main" val="282248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Who can ring?</a:t>
            </a:r>
          </a:p>
        </p:txBody>
      </p:sp>
      <p:sp>
        <p:nvSpPr>
          <p:cNvPr id="6" name="Content Placeholder 5"/>
          <p:cNvSpPr>
            <a:spLocks noGrp="1"/>
          </p:cNvSpPr>
          <p:nvPr>
            <p:ph idx="4294967295"/>
          </p:nvPr>
        </p:nvSpPr>
        <p:spPr>
          <a:xfrm>
            <a:off x="838200" y="1385750"/>
            <a:ext cx="10515600" cy="4351338"/>
          </a:xfrm>
        </p:spPr>
        <p:txBody>
          <a:bodyPr>
            <a:norm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Requires coordination and mental agility</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But people from all walks of life can learn, and at all ages</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Learner guided through steps required to ‘handle’ a bell </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Then learn how to ring call changes (bells ‘swap’ places) and methods (‘tunes’)</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Become part of a team or ‘band’ as part of a much larger ringing fraternity</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More than 6000 ringing towers with three or more bells in the UK</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Also in Ireland, Canada, USA, New Zealand, Australia, Africa and the Netherlands</a:t>
            </a:r>
            <a:endParaRPr lang="en-GB" sz="2400"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4</a:t>
            </a:fld>
            <a:endParaRPr lang="en-GB"/>
          </a:p>
        </p:txBody>
      </p:sp>
    </p:spTree>
    <p:extLst>
      <p:ext uri="{BB962C8B-B14F-4D97-AF65-F5344CB8AC3E}">
        <p14:creationId xmlns:p14="http://schemas.microsoft.com/office/powerpoint/2010/main" val="277718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How organised?</a:t>
            </a:r>
          </a:p>
        </p:txBody>
      </p:sp>
      <p:sp>
        <p:nvSpPr>
          <p:cNvPr id="6" name="Content Placeholder 5"/>
          <p:cNvSpPr>
            <a:spLocks noGrp="1"/>
          </p:cNvSpPr>
          <p:nvPr>
            <p:ph idx="4294967295"/>
          </p:nvPr>
        </p:nvSpPr>
        <p:spPr>
          <a:xfrm>
            <a:off x="838200" y="1825625"/>
            <a:ext cx="10515600" cy="4351338"/>
          </a:xfrm>
        </p:spPr>
        <p:txBody>
          <a:bodyPr>
            <a:normAutofit/>
          </a:bodyPr>
          <a:lstStyle/>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Computers and modern facilities used in training (there is an App)</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Local bands are part of district or group, itself a member of a wider Guild or Association</a:t>
            </a:r>
          </a:p>
          <a:p>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Overall representative body the Central Council of Church Bell Ringers</a:t>
            </a:r>
          </a:p>
          <a:p>
            <a:pPr marL="0" indent="0">
              <a:buNone/>
            </a:pPr>
            <a:endParaRPr lang="en-GB" sz="2400" dirty="0">
              <a:solidFill>
                <a:schemeClr val="accent1">
                  <a:lumMod val="75000"/>
                </a:schemeClr>
              </a:solidFill>
            </a:endParaRPr>
          </a:p>
          <a:p>
            <a:pPr marL="0" indent="0">
              <a:buNone/>
            </a:pPr>
            <a:endParaRPr lang="en-GB"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5</a:t>
            </a:fld>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2459" y="3889976"/>
            <a:ext cx="4300151" cy="2421924"/>
          </a:xfrm>
          <a:prstGeom prst="rect">
            <a:avLst/>
          </a:prstGeom>
        </p:spPr>
      </p:pic>
    </p:spTree>
    <p:extLst>
      <p:ext uri="{BB962C8B-B14F-4D97-AF65-F5344CB8AC3E}">
        <p14:creationId xmlns:p14="http://schemas.microsoft.com/office/powerpoint/2010/main" val="333720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90488"/>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How does it work?</a:t>
            </a:r>
          </a:p>
        </p:txBody>
      </p:sp>
      <p:sp>
        <p:nvSpPr>
          <p:cNvPr id="8" name="Title 4"/>
          <p:cNvSpPr>
            <a:spLocks noGrp="1"/>
          </p:cNvSpPr>
          <p:nvPr>
            <p:ph idx="4294967295"/>
          </p:nvPr>
        </p:nvSpPr>
        <p:spPr>
          <a:xfrm>
            <a:off x="838200" y="1416051"/>
            <a:ext cx="10515600" cy="4351338"/>
          </a:xfrm>
        </p:spPr>
        <p:txBody>
          <a:bodyPr>
            <a:normAutofit lnSpcReduction="10000"/>
          </a:bodyPr>
          <a:lstStyle/>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Made from an alloy of copper and tin</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Arranged down the musical scale from the smallest ('treble') to the largest ('tenor')</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Average tenor weight 510kg, though can weigh up to 4,200kg - the weight of a car</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Hung within a frame and attached to a wheel</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Rotate through 360 degrees, with 'clapper' striking inside of bell to sound a note</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Special feature of English bells is the 'stay' </a:t>
            </a:r>
          </a:p>
          <a:p>
            <a:r>
              <a:rPr lang="en-GB" sz="26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Rope wraps around wheel whereby ringer below controls bell's swing</a:t>
            </a:r>
          </a:p>
          <a:p>
            <a:pPr marL="0" indent="0">
              <a:buNone/>
            </a:pPr>
            <a:endParaRPr lang="en-GB" dirty="0"/>
          </a:p>
        </p:txBody>
      </p:sp>
      <p:sp>
        <p:nvSpPr>
          <p:cNvPr id="3" name="Slide Number Placeholder 2"/>
          <p:cNvSpPr>
            <a:spLocks noGrp="1"/>
          </p:cNvSpPr>
          <p:nvPr>
            <p:ph type="sldNum" sz="quarter" idx="12"/>
          </p:nvPr>
        </p:nvSpPr>
        <p:spPr/>
        <p:txBody>
          <a:bodyPr/>
          <a:lstStyle/>
          <a:p>
            <a:fld id="{ED0CCE38-A7BA-4467-8B99-9F25199F60C8}" type="slidenum">
              <a:rPr lang="en-GB" smtClean="0"/>
              <a:t>6</a:t>
            </a:fld>
            <a:endParaRPr lang="en-GB"/>
          </a:p>
        </p:txBody>
      </p:sp>
    </p:spTree>
    <p:extLst>
      <p:ext uri="{BB962C8B-B14F-4D97-AF65-F5344CB8AC3E}">
        <p14:creationId xmlns:p14="http://schemas.microsoft.com/office/powerpoint/2010/main" val="131420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918245" y="267287"/>
            <a:ext cx="6355510" cy="3821136"/>
          </a:xfrm>
          <a:prstGeom prst="rect">
            <a:avLst/>
          </a:prstGeom>
        </p:spPr>
      </p:pic>
      <p:sp>
        <p:nvSpPr>
          <p:cNvPr id="7" name="Rectangle 6"/>
          <p:cNvSpPr/>
          <p:nvPr/>
        </p:nvSpPr>
        <p:spPr>
          <a:xfrm>
            <a:off x="838200" y="4622995"/>
            <a:ext cx="9501808" cy="1170770"/>
          </a:xfrm>
          <a:prstGeom prst="rect">
            <a:avLst/>
          </a:prstGeom>
        </p:spPr>
        <p:txBody>
          <a:bodyPr wrap="square">
            <a:spAutoFit/>
          </a:bodyPr>
          <a:lstStyle/>
          <a:p>
            <a:pPr>
              <a:lnSpc>
                <a:spcPct val="115000"/>
              </a:lnSpc>
              <a:spcAft>
                <a:spcPts val="0"/>
              </a:spcAft>
            </a:pPr>
            <a:r>
              <a:rPr lang="en-GB" sz="3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Bell in ‘down’ position, showing all the different parts that make up the mechanism</a:t>
            </a:r>
            <a:endParaRPr lang="en-GB" sz="3200" dirty="0">
              <a:solidFill>
                <a:schemeClr val="accent1">
                  <a:lumMod val="75000"/>
                </a:schemeClr>
              </a:solidFill>
              <a:effectLst/>
              <a:latin typeface="Lato" panose="020F0502020204030203" pitchFamily="34" charset="0"/>
              <a:ea typeface="Lato" panose="020F0502020204030203" pitchFamily="34" charset="0"/>
              <a:cs typeface="Lato" panose="020F0502020204030203" pitchFamily="34" charset="0"/>
            </a:endParaRPr>
          </a:p>
        </p:txBody>
      </p:sp>
      <p:sp>
        <p:nvSpPr>
          <p:cNvPr id="2" name="Slide Number Placeholder 1"/>
          <p:cNvSpPr>
            <a:spLocks noGrp="1"/>
          </p:cNvSpPr>
          <p:nvPr>
            <p:ph type="sldNum" sz="quarter" idx="12"/>
          </p:nvPr>
        </p:nvSpPr>
        <p:spPr/>
        <p:txBody>
          <a:bodyPr/>
          <a:lstStyle/>
          <a:p>
            <a:fld id="{ED0CCE38-A7BA-4467-8B99-9F25199F60C8}" type="slidenum">
              <a:rPr lang="en-GB" smtClean="0"/>
              <a:t>7</a:t>
            </a:fld>
            <a:endParaRPr lang="en-GB"/>
          </a:p>
        </p:txBody>
      </p:sp>
    </p:spTree>
    <p:extLst>
      <p:ext uri="{BB962C8B-B14F-4D97-AF65-F5344CB8AC3E}">
        <p14:creationId xmlns:p14="http://schemas.microsoft.com/office/powerpoint/2010/main" val="999797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p:spPr>
        <p:txBody>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How are they made?</a:t>
            </a:r>
          </a:p>
        </p:txBody>
      </p:sp>
      <p:sp>
        <p:nvSpPr>
          <p:cNvPr id="7" name="Title 4"/>
          <p:cNvSpPr>
            <a:spLocks noGrp="1"/>
          </p:cNvSpPr>
          <p:nvPr>
            <p:ph idx="4294967295"/>
          </p:nvPr>
        </p:nvSpPr>
        <p:spPr>
          <a:xfrm>
            <a:off x="838200" y="1558339"/>
            <a:ext cx="10515600" cy="4351338"/>
          </a:xfrm>
        </p:spPr>
        <p:txBody>
          <a:bodyPr>
            <a:normAutofit fontScale="92500" lnSpcReduction="10000"/>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Tuned to one particular note</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Tuned by carving metal from the inside of the bell</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Made, or 'cast', in Britain for hundreds of years</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Moulds made and molten metal poured in </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Left to cool in pits</a:t>
            </a: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Two bell foundries remaining in the UK and it is possible to visit them and have tours of their premises – sometimes even see a casting.</a:t>
            </a:r>
          </a:p>
          <a:p>
            <a:pPr marL="0" indent="0">
              <a:buNone/>
            </a:pPr>
            <a:endPar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John Taylor &amp; Co, Loughborough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3"/>
              </a:rPr>
              <a:t>www.taylorbells.co.uk</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Whitechapel Bell Foundry, London </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hlinkClick r:id="rId4"/>
              </a:rPr>
              <a:t>www.whitechapelbellfoundry.co.uk</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p>
          <a:p>
            <a:pPr marL="0" indent="0">
              <a:buNone/>
            </a:pPr>
            <a:endParaRPr lang="en-GB" dirty="0"/>
          </a:p>
        </p:txBody>
      </p:sp>
      <p:sp>
        <p:nvSpPr>
          <p:cNvPr id="2" name="Slide Number Placeholder 1"/>
          <p:cNvSpPr>
            <a:spLocks noGrp="1"/>
          </p:cNvSpPr>
          <p:nvPr>
            <p:ph type="sldNum" sz="quarter" idx="12"/>
          </p:nvPr>
        </p:nvSpPr>
        <p:spPr/>
        <p:txBody>
          <a:bodyPr/>
          <a:lstStyle/>
          <a:p>
            <a:fld id="{ED0CCE38-A7BA-4467-8B99-9F25199F60C8}" type="slidenum">
              <a:rPr lang="en-GB" smtClean="0"/>
              <a:t>8</a:t>
            </a:fld>
            <a:endParaRPr lang="en-GB"/>
          </a:p>
        </p:txBody>
      </p:sp>
    </p:spTree>
    <p:extLst>
      <p:ext uri="{BB962C8B-B14F-4D97-AF65-F5344CB8AC3E}">
        <p14:creationId xmlns:p14="http://schemas.microsoft.com/office/powerpoint/2010/main" val="321667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Jonathan\Desktop\graham presentation\bell-forging.png"/>
          <p:cNvPicPr>
            <a:picLocks noGrp="1" noChangeAspect="1" noChangeArrowheads="1"/>
          </p:cNvPicPr>
          <p:nvPr>
            <p:ph idx="4294967295"/>
          </p:nvPr>
        </p:nvPicPr>
        <p:blipFill>
          <a:blip r:embed="rId2" cstate="print"/>
          <a:srcRect/>
          <a:stretch>
            <a:fillRect/>
          </a:stretch>
        </p:blipFill>
        <p:spPr bwMode="auto">
          <a:xfrm>
            <a:off x="947337" y="505094"/>
            <a:ext cx="3404155" cy="4351337"/>
          </a:xfrm>
          <a:prstGeom prst="rect">
            <a:avLst/>
          </a:prstGeom>
          <a:noFill/>
        </p:spPr>
      </p:pic>
      <p:pic>
        <p:nvPicPr>
          <p:cNvPr id="6" name="Picture 1" descr="C:\Users\Jonathan\Desktop\graham presentation\whitechapel.jpg"/>
          <p:cNvPicPr>
            <a:picLocks noChangeAspect="1" noChangeArrowheads="1"/>
          </p:cNvPicPr>
          <p:nvPr/>
        </p:nvPicPr>
        <p:blipFill>
          <a:blip r:embed="rId3" cstate="print"/>
          <a:srcRect/>
          <a:stretch>
            <a:fillRect/>
          </a:stretch>
        </p:blipFill>
        <p:spPr bwMode="auto">
          <a:xfrm>
            <a:off x="4757310" y="66167"/>
            <a:ext cx="7229104" cy="4790264"/>
          </a:xfrm>
          <a:prstGeom prst="rect">
            <a:avLst/>
          </a:prstGeom>
          <a:noFill/>
        </p:spPr>
      </p:pic>
      <p:sp>
        <p:nvSpPr>
          <p:cNvPr id="2" name="TextBox 1"/>
          <p:cNvSpPr txBox="1"/>
          <p:nvPr/>
        </p:nvSpPr>
        <p:spPr>
          <a:xfrm>
            <a:off x="5809957" y="4888468"/>
            <a:ext cx="2634054" cy="369332"/>
          </a:xfrm>
          <a:prstGeom prst="rect">
            <a:avLst/>
          </a:prstGeom>
          <a:noFill/>
        </p:spPr>
        <p:txBody>
          <a:bodyPr wrap="none" rtlCol="0">
            <a:spAutoFit/>
          </a:bodyPr>
          <a:lstStyle/>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Whitechapel Foundry</a:t>
            </a:r>
          </a:p>
        </p:txBody>
      </p:sp>
      <p:sp>
        <p:nvSpPr>
          <p:cNvPr id="3" name="Slide Number Placeholder 2"/>
          <p:cNvSpPr>
            <a:spLocks noGrp="1"/>
          </p:cNvSpPr>
          <p:nvPr>
            <p:ph type="sldNum" sz="quarter" idx="12"/>
          </p:nvPr>
        </p:nvSpPr>
        <p:spPr/>
        <p:txBody>
          <a:bodyPr/>
          <a:lstStyle/>
          <a:p>
            <a:fld id="{ED0CCE38-A7BA-4467-8B99-9F25199F60C8}" type="slidenum">
              <a:rPr lang="en-GB" smtClean="0"/>
              <a:t>9</a:t>
            </a:fld>
            <a:endParaRPr lang="en-GB"/>
          </a:p>
        </p:txBody>
      </p:sp>
    </p:spTree>
    <p:extLst>
      <p:ext uri="{BB962C8B-B14F-4D97-AF65-F5344CB8AC3E}">
        <p14:creationId xmlns:p14="http://schemas.microsoft.com/office/powerpoint/2010/main" val="2635592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3161</Words>
  <Application>Microsoft Office PowerPoint</Application>
  <PresentationFormat>Widescreen</PresentationFormat>
  <Paragraphs>216</Paragraphs>
  <Slides>21</Slides>
  <Notes>15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21</vt:i4>
      </vt:variant>
    </vt:vector>
  </HeadingPairs>
  <TitlesOfParts>
    <vt:vector size="34" baseType="lpstr">
      <vt:lpstr>Arial</vt:lpstr>
      <vt:lpstr>Arial Nova Light</vt:lpstr>
      <vt:lpstr>Calibri</vt:lpstr>
      <vt:lpstr>Calibri Light</vt:lpstr>
      <vt:lpstr>Goudy Old Style</vt:lpstr>
      <vt:lpstr>HP Simplified Light</vt:lpstr>
      <vt:lpstr>Lato</vt:lpstr>
      <vt:lpstr>Lucida Calligraphy</vt:lpstr>
      <vt:lpstr>Lucida Fax</vt:lpstr>
      <vt:lpstr>Lucida Handwriting</vt:lpstr>
      <vt:lpstr>Office Theme</vt:lpstr>
      <vt:lpstr>Custom Design</vt:lpstr>
      <vt:lpstr>1_Office Theme</vt:lpstr>
      <vt:lpstr>An Introduction to English Change Bell Ringing </vt:lpstr>
      <vt:lpstr>What is English change bell ringing?</vt:lpstr>
      <vt:lpstr>When?</vt:lpstr>
      <vt:lpstr>Who can ring?</vt:lpstr>
      <vt:lpstr>How organised?</vt:lpstr>
      <vt:lpstr>How does it work?</vt:lpstr>
      <vt:lpstr>PowerPoint Presentation</vt:lpstr>
      <vt:lpstr>How are they made?</vt:lpstr>
      <vt:lpstr>PowerPoint Presentation</vt:lpstr>
      <vt:lpstr>Inscriptions on bells:</vt:lpstr>
      <vt:lpstr>The science behind change ringing</vt:lpstr>
      <vt:lpstr>PowerPoint Presentation</vt:lpstr>
      <vt:lpstr>The number of unique changes which can be rung on different numbers of bells:</vt:lpstr>
      <vt:lpstr>What type of people ring?</vt:lpstr>
      <vt:lpstr>How do you start?</vt:lpstr>
      <vt:lpstr>“Once gained, bell ringing is a skill for life that you'll never forget and can open up a lifetime of experiences and enjoyment.”</vt:lpstr>
      <vt:lpstr>Before you buy in, read the reviews!</vt:lpstr>
      <vt:lpstr>PowerPoint Presentation</vt:lpstr>
      <vt:lpstr>Other simple powerpoint resources available from the Central Council:</vt:lpstr>
      <vt:lpstr>Online addresses</vt:lpstr>
      <vt:lpstr>Other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 PR Officer</dc:title>
  <dc:creator>User</dc:creator>
  <cp:lastModifiedBy>User</cp:lastModifiedBy>
  <cp:revision>44</cp:revision>
  <dcterms:created xsi:type="dcterms:W3CDTF">2017-01-09T15:01:56Z</dcterms:created>
  <dcterms:modified xsi:type="dcterms:W3CDTF">2017-03-26T18:17:31Z</dcterms:modified>
</cp:coreProperties>
</file>