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78" r:id="rId2"/>
  </p:sldMasterIdLst>
  <p:notesMasterIdLst>
    <p:notesMasterId r:id="rId27"/>
  </p:notesMasterIdLst>
  <p:sldIdLst>
    <p:sldId id="271" r:id="rId3"/>
    <p:sldId id="383" r:id="rId4"/>
    <p:sldId id="384" r:id="rId5"/>
    <p:sldId id="385" r:id="rId6"/>
    <p:sldId id="386" r:id="rId7"/>
    <p:sldId id="387" r:id="rId8"/>
    <p:sldId id="382" r:id="rId9"/>
    <p:sldId id="356" r:id="rId10"/>
    <p:sldId id="360" r:id="rId11"/>
    <p:sldId id="370" r:id="rId12"/>
    <p:sldId id="361" r:id="rId13"/>
    <p:sldId id="381" r:id="rId14"/>
    <p:sldId id="374" r:id="rId15"/>
    <p:sldId id="375" r:id="rId16"/>
    <p:sldId id="378" r:id="rId17"/>
    <p:sldId id="362" r:id="rId18"/>
    <p:sldId id="364" r:id="rId19"/>
    <p:sldId id="366" r:id="rId20"/>
    <p:sldId id="372" r:id="rId21"/>
    <p:sldId id="358" r:id="rId22"/>
    <p:sldId id="365" r:id="rId23"/>
    <p:sldId id="369" r:id="rId24"/>
    <p:sldId id="373" r:id="rId25"/>
    <p:sldId id="376" r:id="rId26"/>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0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E2D83-B35C-492E-930A-2711B57CD373}" v="3" dt="2024-08-25T11:22:34.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1" autoAdjust="0"/>
    <p:restoredTop sz="82324" autoAdjust="0"/>
  </p:normalViewPr>
  <p:slideViewPr>
    <p:cSldViewPr>
      <p:cViewPr varScale="1">
        <p:scale>
          <a:sx n="100" d="100"/>
          <a:sy n="100" d="100"/>
        </p:scale>
        <p:origin x="1792" y="176"/>
      </p:cViewPr>
      <p:guideLst>
        <p:guide orient="horz" pos="2160"/>
        <p:guide pos="2880"/>
      </p:guideLst>
    </p:cSldViewPr>
  </p:slideViewPr>
  <p:notesTextViewPr>
    <p:cViewPr>
      <p:scale>
        <a:sx n="1" d="1"/>
        <a:sy n="1" d="1"/>
      </p:scale>
      <p:origin x="0" y="0"/>
    </p:cViewPr>
  </p:notesTextViewPr>
  <p:sorterViewPr>
    <p:cViewPr>
      <p:scale>
        <a:sx n="150" d="100"/>
        <a:sy n="150" d="100"/>
      </p:scale>
      <p:origin x="0" y="-5724"/>
    </p:cViewPr>
  </p:sorterViewPr>
  <p:notesViewPr>
    <p:cSldViewPr>
      <p:cViewPr varScale="1">
        <p:scale>
          <a:sx n="56" d="100"/>
          <a:sy n="56" d="100"/>
        </p:scale>
        <p:origin x="3274"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Linford" userId="8dd69752-a80c-41d4-a643-4b5f8ba08268" providerId="ADAL" clId="{CFEE2D83-B35C-492E-930A-2711B57CD373}"/>
    <pc:docChg chg="custSel delSld modSld">
      <pc:chgData name="Simon Linford" userId="8dd69752-a80c-41d4-a643-4b5f8ba08268" providerId="ADAL" clId="{CFEE2D83-B35C-492E-930A-2711B57CD373}" dt="2024-08-25T11:25:24.099" v="121" actId="20577"/>
      <pc:docMkLst>
        <pc:docMk/>
      </pc:docMkLst>
      <pc:sldChg chg="addSp modSp mod">
        <pc:chgData name="Simon Linford" userId="8dd69752-a80c-41d4-a643-4b5f8ba08268" providerId="ADAL" clId="{CFEE2D83-B35C-492E-930A-2711B57CD373}" dt="2024-08-25T11:17:53.672" v="90" actId="1035"/>
        <pc:sldMkLst>
          <pc:docMk/>
          <pc:sldMk cId="741004885" sldId="362"/>
        </pc:sldMkLst>
        <pc:spChg chg="add mod">
          <ac:chgData name="Simon Linford" userId="8dd69752-a80c-41d4-a643-4b5f8ba08268" providerId="ADAL" clId="{CFEE2D83-B35C-492E-930A-2711B57CD373}" dt="2024-08-25T11:17:53.672" v="90" actId="1035"/>
          <ac:spMkLst>
            <pc:docMk/>
            <pc:sldMk cId="741004885" sldId="362"/>
            <ac:spMk id="3" creationId="{DED1A3CF-CFA4-0825-A3ED-C69B6E6BADCF}"/>
          </ac:spMkLst>
        </pc:spChg>
        <pc:spChg chg="mod">
          <ac:chgData name="Simon Linford" userId="8dd69752-a80c-41d4-a643-4b5f8ba08268" providerId="ADAL" clId="{CFEE2D83-B35C-492E-930A-2711B57CD373}" dt="2024-08-25T11:17:37.914" v="85" actId="1037"/>
          <ac:spMkLst>
            <pc:docMk/>
            <pc:sldMk cId="741004885" sldId="362"/>
            <ac:spMk id="5" creationId="{47144EE4-7B38-F2B3-D62C-FAC9B1F66E18}"/>
          </ac:spMkLst>
        </pc:spChg>
      </pc:sldChg>
      <pc:sldChg chg="delSp modSp del mod">
        <pc:chgData name="Simon Linford" userId="8dd69752-a80c-41d4-a643-4b5f8ba08268" providerId="ADAL" clId="{CFEE2D83-B35C-492E-930A-2711B57CD373}" dt="2024-08-25T11:18:00.401" v="91" actId="47"/>
        <pc:sldMkLst>
          <pc:docMk/>
          <pc:sldMk cId="2813756283" sldId="363"/>
        </pc:sldMkLst>
        <pc:spChg chg="del mod">
          <ac:chgData name="Simon Linford" userId="8dd69752-a80c-41d4-a643-4b5f8ba08268" providerId="ADAL" clId="{CFEE2D83-B35C-492E-930A-2711B57CD373}" dt="2024-08-25T11:17:21.792" v="18" actId="21"/>
          <ac:spMkLst>
            <pc:docMk/>
            <pc:sldMk cId="2813756283" sldId="363"/>
            <ac:spMk id="5" creationId="{47144EE4-7B38-F2B3-D62C-FAC9B1F66E18}"/>
          </ac:spMkLst>
        </pc:spChg>
      </pc:sldChg>
      <pc:sldChg chg="del">
        <pc:chgData name="Simon Linford" userId="8dd69752-a80c-41d4-a643-4b5f8ba08268" providerId="ADAL" clId="{CFEE2D83-B35C-492E-930A-2711B57CD373}" dt="2024-08-25T11:16:00.172" v="9" actId="47"/>
        <pc:sldMkLst>
          <pc:docMk/>
          <pc:sldMk cId="2045015120" sldId="367"/>
        </pc:sldMkLst>
      </pc:sldChg>
      <pc:sldChg chg="modSp mod">
        <pc:chgData name="Simon Linford" userId="8dd69752-a80c-41d4-a643-4b5f8ba08268" providerId="ADAL" clId="{CFEE2D83-B35C-492E-930A-2711B57CD373}" dt="2024-08-25T11:24:16.496" v="116" actId="6549"/>
        <pc:sldMkLst>
          <pc:docMk/>
          <pc:sldMk cId="4080187819" sldId="369"/>
        </pc:sldMkLst>
        <pc:spChg chg="mod">
          <ac:chgData name="Simon Linford" userId="8dd69752-a80c-41d4-a643-4b5f8ba08268" providerId="ADAL" clId="{CFEE2D83-B35C-492E-930A-2711B57CD373}" dt="2024-08-25T11:24:16.496" v="116" actId="6549"/>
          <ac:spMkLst>
            <pc:docMk/>
            <pc:sldMk cId="4080187819" sldId="369"/>
            <ac:spMk id="5" creationId="{47144EE4-7B38-F2B3-D62C-FAC9B1F66E18}"/>
          </ac:spMkLst>
        </pc:spChg>
      </pc:sldChg>
      <pc:sldChg chg="addSp delSp modSp mod">
        <pc:chgData name="Simon Linford" userId="8dd69752-a80c-41d4-a643-4b5f8ba08268" providerId="ADAL" clId="{CFEE2D83-B35C-492E-930A-2711B57CD373}" dt="2024-08-25T11:15:13.157" v="8" actId="1036"/>
        <pc:sldMkLst>
          <pc:docMk/>
          <pc:sldMk cId="137794843" sldId="372"/>
        </pc:sldMkLst>
        <pc:picChg chg="add mod modCrop">
          <ac:chgData name="Simon Linford" userId="8dd69752-a80c-41d4-a643-4b5f8ba08268" providerId="ADAL" clId="{CFEE2D83-B35C-492E-930A-2711B57CD373}" dt="2024-08-25T11:15:13.157" v="8" actId="1036"/>
          <ac:picMkLst>
            <pc:docMk/>
            <pc:sldMk cId="137794843" sldId="372"/>
            <ac:picMk id="2" creationId="{8511A4D4-2248-1F7E-D385-6A177CBD52B9}"/>
          </ac:picMkLst>
        </pc:picChg>
        <pc:picChg chg="del">
          <ac:chgData name="Simon Linford" userId="8dd69752-a80c-41d4-a643-4b5f8ba08268" providerId="ADAL" clId="{CFEE2D83-B35C-492E-930A-2711B57CD373}" dt="2024-08-25T11:14:34.694" v="2" actId="478"/>
          <ac:picMkLst>
            <pc:docMk/>
            <pc:sldMk cId="137794843" sldId="372"/>
            <ac:picMk id="9" creationId="{45CE0228-4D94-A6E3-5362-14A53A62F3FD}"/>
          </ac:picMkLst>
        </pc:picChg>
      </pc:sldChg>
      <pc:sldChg chg="modSp mod">
        <pc:chgData name="Simon Linford" userId="8dd69752-a80c-41d4-a643-4b5f8ba08268" providerId="ADAL" clId="{CFEE2D83-B35C-492E-930A-2711B57CD373}" dt="2024-08-25T11:25:24.099" v="121" actId="20577"/>
        <pc:sldMkLst>
          <pc:docMk/>
          <pc:sldMk cId="540462492" sldId="373"/>
        </pc:sldMkLst>
        <pc:spChg chg="mod">
          <ac:chgData name="Simon Linford" userId="8dd69752-a80c-41d4-a643-4b5f8ba08268" providerId="ADAL" clId="{CFEE2D83-B35C-492E-930A-2711B57CD373}" dt="2024-08-25T11:25:24.099" v="121" actId="20577"/>
          <ac:spMkLst>
            <pc:docMk/>
            <pc:sldMk cId="540462492" sldId="373"/>
            <ac:spMk id="5" creationId="{47144EE4-7B38-F2B3-D62C-FAC9B1F66E18}"/>
          </ac:spMkLst>
        </pc:spChg>
      </pc:sldChg>
      <pc:sldChg chg="del">
        <pc:chgData name="Simon Linford" userId="8dd69752-a80c-41d4-a643-4b5f8ba08268" providerId="ADAL" clId="{CFEE2D83-B35C-492E-930A-2711B57CD373}" dt="2024-08-25T11:18:21.920" v="92" actId="47"/>
        <pc:sldMkLst>
          <pc:docMk/>
          <pc:sldMk cId="4199015475" sldId="377"/>
        </pc:sldMkLst>
      </pc:sldChg>
      <pc:sldChg chg="addSp modSp">
        <pc:chgData name="Simon Linford" userId="8dd69752-a80c-41d4-a643-4b5f8ba08268" providerId="ADAL" clId="{CFEE2D83-B35C-492E-930A-2711B57CD373}" dt="2024-08-25T11:22:34.140" v="93"/>
        <pc:sldMkLst>
          <pc:docMk/>
          <pc:sldMk cId="2487422450" sldId="378"/>
        </pc:sldMkLst>
        <pc:spChg chg="add mod">
          <ac:chgData name="Simon Linford" userId="8dd69752-a80c-41d4-a643-4b5f8ba08268" providerId="ADAL" clId="{CFEE2D83-B35C-492E-930A-2711B57CD373}" dt="2024-08-25T11:22:34.140" v="93"/>
          <ac:spMkLst>
            <pc:docMk/>
            <pc:sldMk cId="2487422450" sldId="378"/>
            <ac:spMk id="2" creationId="{3680A29E-6EDA-9A3B-15D7-06BD58F2DCEB}"/>
          </ac:spMkLst>
        </pc:spChg>
      </pc:sldChg>
      <pc:sldChg chg="del">
        <pc:chgData name="Simon Linford" userId="8dd69752-a80c-41d4-a643-4b5f8ba08268" providerId="ADAL" clId="{CFEE2D83-B35C-492E-930A-2711B57CD373}" dt="2024-08-25T11:13:19.302" v="0" actId="47"/>
        <pc:sldMkLst>
          <pc:docMk/>
          <pc:sldMk cId="1048270205" sldId="379"/>
        </pc:sldMkLst>
      </pc:sldChg>
      <pc:sldChg chg="del">
        <pc:chgData name="Simon Linford" userId="8dd69752-a80c-41d4-a643-4b5f8ba08268" providerId="ADAL" clId="{CFEE2D83-B35C-492E-930A-2711B57CD373}" dt="2024-08-25T11:13:22.029" v="1" actId="47"/>
        <pc:sldMkLst>
          <pc:docMk/>
          <pc:sldMk cId="541080413" sldId="3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4A7431E9-B8B8-45E6-B826-62120C759058}" type="datetimeFigureOut">
              <a:rPr lang="en-GB" smtClean="0"/>
              <a:pPr/>
              <a:t>05/09/2024</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882D4409-D7F7-4FFE-92DB-F75B97ABE0F5}" type="slidenum">
              <a:rPr lang="en-GB" smtClean="0"/>
              <a:pPr/>
              <a:t>‹#›</a:t>
            </a:fld>
            <a:endParaRPr lang="en-GB"/>
          </a:p>
        </p:txBody>
      </p:sp>
    </p:spTree>
    <p:extLst>
      <p:ext uri="{BB962C8B-B14F-4D97-AF65-F5344CB8AC3E}">
        <p14:creationId xmlns:p14="http://schemas.microsoft.com/office/powerpoint/2010/main" val="16458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9800" y="5369396"/>
            <a:ext cx="5008564" cy="3897914"/>
          </a:xfrm>
        </p:spPr>
        <p:txBody>
          <a:bodyPr/>
          <a:lstStyle/>
          <a:p>
            <a:r>
              <a:rPr lang="en-GB" sz="1400" dirty="0"/>
              <a:t>This presentation was given to the CC Executive to present result of a research project into the risk to bells and ringing of changing churches. It was not limited to closing churches, because there are also situations in which access to bells stops even though a building is not closed for worship.</a:t>
            </a:r>
            <a:endParaRPr lang="en-GB"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1</a:t>
            </a:fld>
            <a:endParaRPr lang="en-GB"/>
          </a:p>
        </p:txBody>
      </p:sp>
    </p:spTree>
    <p:extLst>
      <p:ext uri="{BB962C8B-B14F-4D97-AF65-F5344CB8AC3E}">
        <p14:creationId xmlns:p14="http://schemas.microsoft.com/office/powerpoint/2010/main" val="661040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14</a:t>
            </a:fld>
            <a:endParaRPr lang="en-GB"/>
          </a:p>
        </p:txBody>
      </p:sp>
    </p:spTree>
    <p:extLst>
      <p:ext uri="{BB962C8B-B14F-4D97-AF65-F5344CB8AC3E}">
        <p14:creationId xmlns:p14="http://schemas.microsoft.com/office/powerpoint/2010/main" val="282885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 reason for a lower level of listing being a higher risk is that they are easier to shut and dispose of so they will be early targets. </a:t>
            </a:r>
          </a:p>
          <a:p>
            <a:r>
              <a:rPr lang="en-GB" dirty="0"/>
              <a:t>The Church of England feels that it is hampered by these buildings and wants to get rid of them. </a:t>
            </a:r>
          </a:p>
          <a:p>
            <a:r>
              <a:rPr lang="en-GB" dirty="0"/>
              <a:t>When you read strategic Diocesan stuff they often refer to promoting and developing new “expressions of church”.  “Expressions of church” are not generally in buildings with bells. </a:t>
            </a:r>
          </a:p>
        </p:txBody>
      </p:sp>
      <p:sp>
        <p:nvSpPr>
          <p:cNvPr id="4" name="Slide Number Placeholder 3"/>
          <p:cNvSpPr>
            <a:spLocks noGrp="1"/>
          </p:cNvSpPr>
          <p:nvPr>
            <p:ph type="sldNum" sz="quarter" idx="5"/>
          </p:nvPr>
        </p:nvSpPr>
        <p:spPr/>
        <p:txBody>
          <a:bodyPr/>
          <a:lstStyle/>
          <a:p>
            <a:fld id="{882D4409-D7F7-4FFE-92DB-F75B97ABE0F5}" type="slidenum">
              <a:rPr lang="en-GB" smtClean="0"/>
              <a:pPr/>
              <a:t>15</a:t>
            </a:fld>
            <a:endParaRPr lang="en-GB"/>
          </a:p>
        </p:txBody>
      </p:sp>
    </p:spTree>
    <p:extLst>
      <p:ext uri="{BB962C8B-B14F-4D97-AF65-F5344CB8AC3E}">
        <p14:creationId xmlns:p14="http://schemas.microsoft.com/office/powerpoint/2010/main" val="2376446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types of building at risk in urban areas is different</a:t>
            </a:r>
          </a:p>
          <a:p>
            <a:r>
              <a:rPr lang="en-GB" dirty="0"/>
              <a:t>Lancashire has a particular issue with urban expansion in Victorian times. Large Victorian churches in high population areas, are now large churches in non-Christian and low income areas.  Similar issues in Birmingham. Ashton under Lyne has to be at risk. </a:t>
            </a:r>
            <a:r>
              <a:rPr lang="en-GB" dirty="0" err="1"/>
              <a:t>Bacup</a:t>
            </a:r>
            <a:r>
              <a:rPr lang="en-GB" dirty="0"/>
              <a:t> has been a problem for ages – removal of bells has now been blocked by the Commissioners until after sale of the church. “</a:t>
            </a:r>
            <a:r>
              <a:rPr lang="en-GB" sz="1800" dirty="0">
                <a:effectLst/>
                <a:latin typeface="Calibri" panose="020F0502020204030204" pitchFamily="34" charset="0"/>
                <a:ea typeface="Aptos" panose="020B0004020202020204" pitchFamily="34" charset="0"/>
              </a:rPr>
              <a:t>We feel the acquisition and relocation of Christ Church </a:t>
            </a:r>
            <a:r>
              <a:rPr lang="en-GB" sz="1800" dirty="0" err="1">
                <a:effectLst/>
                <a:latin typeface="Calibri" panose="020F0502020204030204" pitchFamily="34" charset="0"/>
                <a:ea typeface="Aptos" panose="020B0004020202020204" pitchFamily="34" charset="0"/>
              </a:rPr>
              <a:t>Bacup</a:t>
            </a:r>
            <a:r>
              <a:rPr lang="en-GB" sz="1800" dirty="0">
                <a:effectLst/>
                <a:latin typeface="Calibri" panose="020F0502020204030204" pitchFamily="34" charset="0"/>
                <a:ea typeface="Aptos" panose="020B0004020202020204" pitchFamily="34" charset="0"/>
              </a:rPr>
              <a:t> bells is slipping away.“</a:t>
            </a:r>
            <a:endParaRPr lang="en-GB" dirty="0"/>
          </a:p>
          <a:p>
            <a:r>
              <a:rPr lang="en-GB" dirty="0"/>
              <a:t>Wigan Deanery had issues – low attendance, low giving</a:t>
            </a:r>
          </a:p>
        </p:txBody>
      </p:sp>
      <p:sp>
        <p:nvSpPr>
          <p:cNvPr id="4" name="Slide Number Placeholder 3"/>
          <p:cNvSpPr>
            <a:spLocks noGrp="1"/>
          </p:cNvSpPr>
          <p:nvPr>
            <p:ph type="sldNum" sz="quarter" idx="5"/>
          </p:nvPr>
        </p:nvSpPr>
        <p:spPr/>
        <p:txBody>
          <a:bodyPr/>
          <a:lstStyle/>
          <a:p>
            <a:fld id="{882D4409-D7F7-4FFE-92DB-F75B97ABE0F5}" type="slidenum">
              <a:rPr lang="en-GB" smtClean="0"/>
              <a:pPr/>
              <a:t>16</a:t>
            </a:fld>
            <a:endParaRPr lang="en-GB"/>
          </a:p>
        </p:txBody>
      </p:sp>
    </p:spTree>
    <p:extLst>
      <p:ext uri="{BB962C8B-B14F-4D97-AF65-F5344CB8AC3E}">
        <p14:creationId xmlns:p14="http://schemas.microsoft.com/office/powerpoint/2010/main" val="95479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reorganisations don’t tend to support individual parishes and PCC – have to be a risk to ringing. </a:t>
            </a:r>
          </a:p>
          <a:p>
            <a:r>
              <a:rPr lang="en-GB" dirty="0"/>
              <a:t>Sorts of church that are seen as the future are not the sorts of churches that have rings of bells. </a:t>
            </a:r>
          </a:p>
          <a:p>
            <a:endParaRPr lang="en-GB" dirty="0"/>
          </a:p>
          <a:p>
            <a:r>
              <a:rPr lang="en-GB" dirty="0"/>
              <a:t>Leicester needs to find an additional £2m a year, or savings of that amount </a:t>
            </a:r>
          </a:p>
          <a:p>
            <a:endParaRPr lang="en-GB" dirty="0"/>
          </a:p>
          <a:p>
            <a:r>
              <a:rPr lang="en-GB" dirty="0"/>
              <a:t>Church buildings are a beloved sign and enabler of local missional presence, whilst it is hard to see all can be fully maintained by the congregations or even communities, in which they are set; Revd Barry Hill, Diocesan Strategy Development Enabler</a:t>
            </a:r>
          </a:p>
          <a:p>
            <a:endParaRPr lang="en-GB"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17</a:t>
            </a:fld>
            <a:endParaRPr lang="en-GB"/>
          </a:p>
        </p:txBody>
      </p:sp>
    </p:spTree>
    <p:extLst>
      <p:ext uri="{BB962C8B-B14F-4D97-AF65-F5344CB8AC3E}">
        <p14:creationId xmlns:p14="http://schemas.microsoft.com/office/powerpoint/2010/main" val="3903599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sudden loss of Aberavon highlights many of these issues.  Became part of an 8 church Deanery Area, PCC lost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16cwt is getting into the “difficult to find a home for” territory although we understand a home has been found for these but it remains confidential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a local rumour that a local group is hoping to turn the church into a museum with the bells remaining</a:t>
            </a:r>
          </a:p>
          <a:p>
            <a:endParaRPr lang="en-GB" dirty="0"/>
          </a:p>
          <a:p>
            <a:r>
              <a:rPr lang="en-GB" dirty="0"/>
              <a:t>Wales has a particular issue with closing churches and the societies are very worried. </a:t>
            </a:r>
          </a:p>
        </p:txBody>
      </p:sp>
      <p:sp>
        <p:nvSpPr>
          <p:cNvPr id="4" name="Slide Number Placeholder 3"/>
          <p:cNvSpPr>
            <a:spLocks noGrp="1"/>
          </p:cNvSpPr>
          <p:nvPr>
            <p:ph type="sldNum" sz="quarter" idx="5"/>
          </p:nvPr>
        </p:nvSpPr>
        <p:spPr/>
        <p:txBody>
          <a:bodyPr/>
          <a:lstStyle/>
          <a:p>
            <a:fld id="{882D4409-D7F7-4FFE-92DB-F75B97ABE0F5}" type="slidenum">
              <a:rPr lang="en-GB" smtClean="0"/>
              <a:pPr/>
              <a:t>18</a:t>
            </a:fld>
            <a:endParaRPr lang="en-GB"/>
          </a:p>
        </p:txBody>
      </p:sp>
    </p:spTree>
    <p:extLst>
      <p:ext uri="{BB962C8B-B14F-4D97-AF65-F5344CB8AC3E}">
        <p14:creationId xmlns:p14="http://schemas.microsoft.com/office/powerpoint/2010/main" val="861364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Rings of bells lost as a consequence of finding a sustainable use for the building</a:t>
            </a:r>
          </a:p>
          <a:p>
            <a:r>
              <a:rPr lang="en-GB" dirty="0"/>
              <a:t>Point of this is that the Diocese will prioritise finding a new uses and doing a deal – what happens to the bells tends to be an annoyance and not a consideration</a:t>
            </a:r>
          </a:p>
        </p:txBody>
      </p:sp>
      <p:sp>
        <p:nvSpPr>
          <p:cNvPr id="4" name="Slide Number Placeholder 3"/>
          <p:cNvSpPr>
            <a:spLocks noGrp="1"/>
          </p:cNvSpPr>
          <p:nvPr>
            <p:ph type="sldNum" sz="quarter" idx="5"/>
          </p:nvPr>
        </p:nvSpPr>
        <p:spPr/>
        <p:txBody>
          <a:bodyPr/>
          <a:lstStyle/>
          <a:p>
            <a:fld id="{882D4409-D7F7-4FFE-92DB-F75B97ABE0F5}" type="slidenum">
              <a:rPr lang="en-GB" smtClean="0"/>
              <a:pPr/>
              <a:t>19</a:t>
            </a:fld>
            <a:endParaRPr lang="en-GB"/>
          </a:p>
        </p:txBody>
      </p:sp>
    </p:spTree>
    <p:extLst>
      <p:ext uri="{BB962C8B-B14F-4D97-AF65-F5344CB8AC3E}">
        <p14:creationId xmlns:p14="http://schemas.microsoft.com/office/powerpoint/2010/main" val="4294122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Aberavon ticked most of these boxes</a:t>
            </a:r>
          </a:p>
          <a:p>
            <a:endParaRPr lang="en-GB"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20</a:t>
            </a:fld>
            <a:endParaRPr lang="en-GB"/>
          </a:p>
        </p:txBody>
      </p:sp>
    </p:spTree>
    <p:extLst>
      <p:ext uri="{BB962C8B-B14F-4D97-AF65-F5344CB8AC3E}">
        <p14:creationId xmlns:p14="http://schemas.microsoft.com/office/powerpoint/2010/main" val="4066478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Aptos" panose="020B0004020202020204" pitchFamily="34" charset="0"/>
                <a:cs typeface="Aptos" panose="020B0004020202020204" pitchFamily="34" charset="0"/>
              </a:rPr>
              <a:t>Heavy rings – It is now difficult to relocate high quality heavy rings of bells and almost impossible to relocate heavy pre-True Harmonic rings. The current demand is mainly for rings of bells with a tenor weight of 10cwt or less.</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Calibri" panose="020F0502020204030204" pitchFamily="34" charset="0"/>
                <a:ea typeface="Aptos" panose="020B0004020202020204" pitchFamily="34" charset="0"/>
                <a:cs typeface="Aptos" panose="020B0004020202020204" pitchFamily="34" charset="0"/>
              </a:rPr>
              <a:t>We </a:t>
            </a:r>
            <a:r>
              <a:rPr lang="en-GB" sz="1800" u="sng" dirty="0">
                <a:effectLst/>
                <a:latin typeface="Calibri" panose="020F0502020204030204" pitchFamily="34" charset="0"/>
                <a:ea typeface="Aptos" panose="020B0004020202020204" pitchFamily="34" charset="0"/>
                <a:cs typeface="Aptos" panose="020B0004020202020204" pitchFamily="34" charset="0"/>
              </a:rPr>
              <a:t>are</a:t>
            </a:r>
            <a:r>
              <a:rPr lang="en-GB" sz="1800" dirty="0">
                <a:effectLst/>
                <a:latin typeface="Calibri" panose="020F0502020204030204" pitchFamily="34" charset="0"/>
                <a:ea typeface="Aptos" panose="020B0004020202020204" pitchFamily="34" charset="0"/>
                <a:cs typeface="Aptos" panose="020B0004020202020204" pitchFamily="34" charset="0"/>
              </a:rPr>
              <a:t> seeing projects put on hold because of the perceived long term future of the church building.</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21</a:t>
            </a:fld>
            <a:endParaRPr lang="en-GB"/>
          </a:p>
        </p:txBody>
      </p:sp>
    </p:spTree>
    <p:extLst>
      <p:ext uri="{BB962C8B-B14F-4D97-AF65-F5344CB8AC3E}">
        <p14:creationId xmlns:p14="http://schemas.microsoft.com/office/powerpoint/2010/main" val="3230726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22</a:t>
            </a:fld>
            <a:endParaRPr lang="en-GB"/>
          </a:p>
        </p:txBody>
      </p:sp>
    </p:spTree>
    <p:extLst>
      <p:ext uri="{BB962C8B-B14F-4D97-AF65-F5344CB8AC3E}">
        <p14:creationId xmlns:p14="http://schemas.microsoft.com/office/powerpoint/2010/main" val="296983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Not sure this would have helped at Aberavon. Once the church because part of the Deanery Group it seems the PCC no longer knew what was going on, and the role of the DAC Bells Adviser didn’t help.</a:t>
            </a:r>
          </a:p>
          <a:p>
            <a:pPr marL="228600" indent="-228600">
              <a:buAutoNum type="arabicPeriod"/>
            </a:pPr>
            <a:r>
              <a:rPr lang="en-GB" dirty="0"/>
              <a:t>Every association would need to do this for their towers</a:t>
            </a:r>
          </a:p>
          <a:p>
            <a:pPr marL="228600" indent="-228600">
              <a:buAutoNum type="arabicPeriod"/>
            </a:pPr>
            <a:r>
              <a:rPr lang="en-GB" dirty="0"/>
              <a:t>Might have to be done by some sort of trust</a:t>
            </a:r>
          </a:p>
          <a:p>
            <a:pPr marL="228600" indent="-228600">
              <a:buAutoNum type="arabicPeriod"/>
            </a:pPr>
            <a:r>
              <a:rPr lang="en-GB" dirty="0"/>
              <a:t>There isn’t really anyone capable of making this assessment so it would be based n a gut feel assessment of suitability</a:t>
            </a:r>
          </a:p>
          <a:p>
            <a:pPr marL="228600" indent="-228600">
              <a:buAutoNum type="arabicPeriod"/>
            </a:pPr>
            <a:br>
              <a:rPr lang="en-GB" dirty="0"/>
            </a:br>
            <a:endParaRPr lang="en-GB"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23</a:t>
            </a:fld>
            <a:endParaRPr lang="en-GB"/>
          </a:p>
        </p:txBody>
      </p:sp>
    </p:spTree>
    <p:extLst>
      <p:ext uri="{BB962C8B-B14F-4D97-AF65-F5344CB8AC3E}">
        <p14:creationId xmlns:p14="http://schemas.microsoft.com/office/powerpoint/2010/main" val="300119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4</a:t>
            </a:fld>
            <a:endParaRPr lang="en-GB"/>
          </a:p>
        </p:txBody>
      </p:sp>
    </p:spTree>
    <p:extLst>
      <p:ext uri="{BB962C8B-B14F-4D97-AF65-F5344CB8AC3E}">
        <p14:creationId xmlns:p14="http://schemas.microsoft.com/office/powerpoint/2010/main" val="384608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24</a:t>
            </a:fld>
            <a:endParaRPr lang="en-GB"/>
          </a:p>
        </p:txBody>
      </p:sp>
    </p:spTree>
    <p:extLst>
      <p:ext uri="{BB962C8B-B14F-4D97-AF65-F5344CB8AC3E}">
        <p14:creationId xmlns:p14="http://schemas.microsoft.com/office/powerpoint/2010/main" val="157749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9800" y="5369396"/>
            <a:ext cx="5008564" cy="3897914"/>
          </a:xfrm>
        </p:spPr>
        <p:txBody>
          <a:bodyPr/>
          <a:lstStyle/>
          <a:p>
            <a:r>
              <a:rPr lang="en-GB" sz="1400" dirty="0"/>
              <a:t>This presentation was given to the CC Executive to present result of a research project into the risk to bells and ringing of changing churches. It was not limited to closing churches, because there are also situations in which access to bells stops even though a building is not closed for worship.</a:t>
            </a:r>
            <a:endParaRPr lang="en-GB"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7</a:t>
            </a:fld>
            <a:endParaRPr lang="en-GB"/>
          </a:p>
        </p:txBody>
      </p:sp>
    </p:spTree>
    <p:extLst>
      <p:ext uri="{BB962C8B-B14F-4D97-AF65-F5344CB8AC3E}">
        <p14:creationId xmlns:p14="http://schemas.microsoft.com/office/powerpoint/2010/main" val="330521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9800" y="4758889"/>
            <a:ext cx="5008564" cy="4508421"/>
          </a:xfrm>
        </p:spPr>
        <p:txBody>
          <a:bodyPr/>
          <a:lstStyle/>
          <a:p>
            <a:r>
              <a:rPr lang="en-GB" sz="1400" dirty="0"/>
              <a:t>The general issue of church closures now has high public awareness as it is appearing in the press. The Daily Telegraph has had a lot of coverage as there is an editorial link with those behind the “Save the Parish” campaign. </a:t>
            </a:r>
          </a:p>
        </p:txBody>
      </p:sp>
      <p:sp>
        <p:nvSpPr>
          <p:cNvPr id="4" name="Slide Number Placeholder 3"/>
          <p:cNvSpPr>
            <a:spLocks noGrp="1"/>
          </p:cNvSpPr>
          <p:nvPr>
            <p:ph type="sldNum" sz="quarter" idx="5"/>
          </p:nvPr>
        </p:nvSpPr>
        <p:spPr/>
        <p:txBody>
          <a:bodyPr/>
          <a:lstStyle/>
          <a:p>
            <a:fld id="{882D4409-D7F7-4FFE-92DB-F75B97ABE0F5}" type="slidenum">
              <a:rPr lang="en-GB" smtClean="0"/>
              <a:pPr/>
              <a:t>8</a:t>
            </a:fld>
            <a:endParaRPr lang="en-GB"/>
          </a:p>
        </p:txBody>
      </p:sp>
    </p:spTree>
    <p:extLst>
      <p:ext uri="{BB962C8B-B14F-4D97-AF65-F5344CB8AC3E}">
        <p14:creationId xmlns:p14="http://schemas.microsoft.com/office/powerpoint/2010/main" val="59024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9800" y="4758889"/>
            <a:ext cx="5008564" cy="4508421"/>
          </a:xfrm>
        </p:spPr>
        <p:txBody>
          <a:bodyPr/>
          <a:lstStyle/>
          <a:p>
            <a:r>
              <a:rPr lang="en-GB" dirty="0"/>
              <a:t>In our collection of data we only came across one Diocese which had actually done this analysis</a:t>
            </a:r>
          </a:p>
          <a:p>
            <a:r>
              <a:rPr lang="en-GB" dirty="0"/>
              <a:t>It is one of the Dioceses with a particular issue</a:t>
            </a:r>
          </a:p>
          <a:p>
            <a:endParaRPr lang="en-GB" dirty="0"/>
          </a:p>
        </p:txBody>
      </p:sp>
      <p:sp>
        <p:nvSpPr>
          <p:cNvPr id="4" name="Slide Number Placeholder 3"/>
          <p:cNvSpPr>
            <a:spLocks noGrp="1"/>
          </p:cNvSpPr>
          <p:nvPr>
            <p:ph type="sldNum" sz="quarter" idx="5"/>
          </p:nvPr>
        </p:nvSpPr>
        <p:spPr/>
        <p:txBody>
          <a:bodyPr/>
          <a:lstStyle/>
          <a:p>
            <a:fld id="{882D4409-D7F7-4FFE-92DB-F75B97ABE0F5}" type="slidenum">
              <a:rPr lang="en-GB" smtClean="0"/>
              <a:pPr/>
              <a:t>9</a:t>
            </a:fld>
            <a:endParaRPr lang="en-GB"/>
          </a:p>
        </p:txBody>
      </p:sp>
    </p:spTree>
    <p:extLst>
      <p:ext uri="{BB962C8B-B14F-4D97-AF65-F5344CB8AC3E}">
        <p14:creationId xmlns:p14="http://schemas.microsoft.com/office/powerpoint/2010/main" val="4144667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 gave the churches themselves the choice of category</a:t>
            </a:r>
          </a:p>
          <a:p>
            <a:endParaRPr lang="en-GB" dirty="0"/>
          </a:p>
          <a:p>
            <a:r>
              <a:rPr lang="en-GB" dirty="0"/>
              <a:t>Quick notes on Festival Churches. Going to say more about these later but Festival Churches only have to have 6 services per year., which isn’t necessarily bad for ringing access, but is not consistent with maintaining a regular local band </a:t>
            </a:r>
          </a:p>
        </p:txBody>
      </p:sp>
      <p:sp>
        <p:nvSpPr>
          <p:cNvPr id="4" name="Slide Number Placeholder 3"/>
          <p:cNvSpPr>
            <a:spLocks noGrp="1"/>
          </p:cNvSpPr>
          <p:nvPr>
            <p:ph type="sldNum" sz="quarter" idx="5"/>
          </p:nvPr>
        </p:nvSpPr>
        <p:spPr/>
        <p:txBody>
          <a:bodyPr/>
          <a:lstStyle/>
          <a:p>
            <a:fld id="{882D4409-D7F7-4FFE-92DB-F75B97ABE0F5}" type="slidenum">
              <a:rPr lang="en-GB" smtClean="0"/>
              <a:pPr/>
              <a:t>10</a:t>
            </a:fld>
            <a:endParaRPr lang="en-GB"/>
          </a:p>
        </p:txBody>
      </p:sp>
    </p:spTree>
    <p:extLst>
      <p:ext uri="{BB962C8B-B14F-4D97-AF65-F5344CB8AC3E}">
        <p14:creationId xmlns:p14="http://schemas.microsoft.com/office/powerpoint/2010/main" val="270831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understand all of the 178  have been given Festival Churches status by the Diocese but as I’ll say later, that doesn’t mean they’re safe</a:t>
            </a:r>
          </a:p>
          <a:p>
            <a:r>
              <a:rPr lang="en-GB" dirty="0"/>
              <a:t>Will that really be OK for bellringers? CCT Chief Exec thinks all those will close</a:t>
            </a:r>
          </a:p>
          <a:p>
            <a:r>
              <a:rPr lang="en-GB" dirty="0"/>
              <a:t>May be reduced access, less ringing means less maintenance. Also less maintenance of the building potentially</a:t>
            </a:r>
          </a:p>
          <a:p>
            <a:r>
              <a:rPr lang="en-GB" dirty="0"/>
              <a:t>On the positive side fewer services may mean more opportunity for ringing!</a:t>
            </a:r>
          </a:p>
          <a:p>
            <a:r>
              <a:rPr lang="en-GB" dirty="0"/>
              <a:t>On the correlation, the churches most at risk in rural areas tend to be the churches with smaller rings of bells. </a:t>
            </a:r>
          </a:p>
          <a:p>
            <a:r>
              <a:rPr lang="en-GB" dirty="0"/>
              <a:t>Still this looks like 10% of the rings of bells in Lincoln DG at risk in next 10 years</a:t>
            </a:r>
          </a:p>
          <a:p>
            <a:r>
              <a:rPr lang="en-GB" dirty="0"/>
              <a:t>Lincoln DG well aware of this and is on the front foot</a:t>
            </a:r>
          </a:p>
        </p:txBody>
      </p:sp>
      <p:sp>
        <p:nvSpPr>
          <p:cNvPr id="4" name="Slide Number Placeholder 3"/>
          <p:cNvSpPr>
            <a:spLocks noGrp="1"/>
          </p:cNvSpPr>
          <p:nvPr>
            <p:ph type="sldNum" sz="quarter" idx="5"/>
          </p:nvPr>
        </p:nvSpPr>
        <p:spPr/>
        <p:txBody>
          <a:bodyPr/>
          <a:lstStyle/>
          <a:p>
            <a:fld id="{882D4409-D7F7-4FFE-92DB-F75B97ABE0F5}" type="slidenum">
              <a:rPr lang="en-GB" smtClean="0"/>
              <a:pPr/>
              <a:t>11</a:t>
            </a:fld>
            <a:endParaRPr lang="en-GB"/>
          </a:p>
        </p:txBody>
      </p:sp>
    </p:spTree>
    <p:extLst>
      <p:ext uri="{BB962C8B-B14F-4D97-AF65-F5344CB8AC3E}">
        <p14:creationId xmlns:p14="http://schemas.microsoft.com/office/powerpoint/2010/main" val="271735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going into administration</a:t>
            </a:r>
          </a:p>
          <a:p>
            <a:r>
              <a:rPr lang="en-GB" dirty="0"/>
              <a:t>If the church hasn’t become sustainable in 5 years it will close – Nigel Mills</a:t>
            </a:r>
          </a:p>
          <a:p>
            <a:r>
              <a:rPr lang="en-GB" dirty="0"/>
              <a:t>Ringers are going to be very welcome but we’ll need to pay our way</a:t>
            </a:r>
          </a:p>
          <a:p>
            <a:r>
              <a:rPr lang="en-GB" dirty="0"/>
              <a:t>Experience of ringing at festival churches is good so far</a:t>
            </a:r>
          </a:p>
          <a:p>
            <a:r>
              <a:rPr lang="en-GB" dirty="0"/>
              <a:t>Much better outcome than CCT!</a:t>
            </a:r>
          </a:p>
        </p:txBody>
      </p:sp>
      <p:sp>
        <p:nvSpPr>
          <p:cNvPr id="4" name="Slide Number Placeholder 3"/>
          <p:cNvSpPr>
            <a:spLocks noGrp="1"/>
          </p:cNvSpPr>
          <p:nvPr>
            <p:ph type="sldNum" sz="quarter" idx="5"/>
          </p:nvPr>
        </p:nvSpPr>
        <p:spPr/>
        <p:txBody>
          <a:bodyPr/>
          <a:lstStyle/>
          <a:p>
            <a:fld id="{882D4409-D7F7-4FFE-92DB-F75B97ABE0F5}" type="slidenum">
              <a:rPr lang="en-GB" smtClean="0"/>
              <a:pPr/>
              <a:t>12</a:t>
            </a:fld>
            <a:endParaRPr lang="en-GB"/>
          </a:p>
        </p:txBody>
      </p:sp>
    </p:spTree>
    <p:extLst>
      <p:ext uri="{BB962C8B-B14F-4D97-AF65-F5344CB8AC3E}">
        <p14:creationId xmlns:p14="http://schemas.microsoft.com/office/powerpoint/2010/main" val="396627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Alison then did some work looking at the data on small parishes </a:t>
            </a:r>
          </a:p>
          <a:p>
            <a:r>
              <a:rPr lang="en-GB" dirty="0"/>
              <a:t>You can see again that it is the rural dioceses that have a high percentage of small parishes – not really unexpected</a:t>
            </a:r>
          </a:p>
        </p:txBody>
      </p:sp>
      <p:sp>
        <p:nvSpPr>
          <p:cNvPr id="4" name="Slide Number Placeholder 3"/>
          <p:cNvSpPr>
            <a:spLocks noGrp="1"/>
          </p:cNvSpPr>
          <p:nvPr>
            <p:ph type="sldNum" sz="quarter" idx="5"/>
          </p:nvPr>
        </p:nvSpPr>
        <p:spPr/>
        <p:txBody>
          <a:bodyPr/>
          <a:lstStyle/>
          <a:p>
            <a:fld id="{882D4409-D7F7-4FFE-92DB-F75B97ABE0F5}" type="slidenum">
              <a:rPr lang="en-GB" smtClean="0"/>
              <a:pPr/>
              <a:t>13</a:t>
            </a:fld>
            <a:endParaRPr lang="en-GB"/>
          </a:p>
        </p:txBody>
      </p:sp>
    </p:spTree>
    <p:extLst>
      <p:ext uri="{BB962C8B-B14F-4D97-AF65-F5344CB8AC3E}">
        <p14:creationId xmlns:p14="http://schemas.microsoft.com/office/powerpoint/2010/main" val="136703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2BB3BCF-93CC-47A5-A979-40285BAA2824}"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B3BCF-93CC-47A5-A979-40285BAA282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B3BCF-93CC-47A5-A979-40285BAA282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159566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D6D57B0-139F-4311-89A7-9084C49E6E32}" type="datetime1">
              <a:rPr lang="en-GB">
                <a:solidFill>
                  <a:prstClr val="black">
                    <a:tint val="75000"/>
                  </a:prstClr>
                </a:solidFill>
              </a:rPr>
              <a:pPr>
                <a:defRPr/>
              </a:pPr>
              <a:t>05/09/2024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56CC20D-D724-4C13-A8A4-AB16F42DA492}" type="slidenum">
              <a:rPr lang="en-GB" altLang="en-US"/>
              <a:pPr/>
              <a:t>‹#›</a:t>
            </a:fld>
            <a:endParaRPr lang="en-GB" altLang="en-US"/>
          </a:p>
        </p:txBody>
      </p:sp>
    </p:spTree>
    <p:extLst>
      <p:ext uri="{BB962C8B-B14F-4D97-AF65-F5344CB8AC3E}">
        <p14:creationId xmlns:p14="http://schemas.microsoft.com/office/powerpoint/2010/main" val="3328500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C0CBB80-A07C-4DA6-939B-3D5DCC94FAE2}" type="datetime1">
              <a:rPr lang="en-GB">
                <a:solidFill>
                  <a:prstClr val="black">
                    <a:tint val="75000"/>
                  </a:prstClr>
                </a:solidFill>
              </a:rPr>
              <a:pPr>
                <a:defRPr/>
              </a:pPr>
              <a:t>05/09/2024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3F9949-4CCD-476F-B9A2-7CC13C5A36B7}" type="slidenum">
              <a:rPr lang="en-GB" altLang="en-US"/>
              <a:pPr/>
              <a:t>‹#›</a:t>
            </a:fld>
            <a:endParaRPr lang="en-GB" altLang="en-US"/>
          </a:p>
        </p:txBody>
      </p:sp>
    </p:spTree>
    <p:extLst>
      <p:ext uri="{BB962C8B-B14F-4D97-AF65-F5344CB8AC3E}">
        <p14:creationId xmlns:p14="http://schemas.microsoft.com/office/powerpoint/2010/main" val="370089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8084CF3-549A-4E70-9738-8C18660DC19F}" type="datetime1">
              <a:rPr lang="en-GB">
                <a:solidFill>
                  <a:prstClr val="black">
                    <a:tint val="75000"/>
                  </a:prstClr>
                </a:solidFill>
              </a:rPr>
              <a:pPr>
                <a:defRPr/>
              </a:pPr>
              <a:t>05/09/2024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1E9B5F1-C83D-4F25-985F-A950663D5047}" type="slidenum">
              <a:rPr lang="en-GB" altLang="en-US"/>
              <a:pPr/>
              <a:t>‹#›</a:t>
            </a:fld>
            <a:endParaRPr lang="en-GB" altLang="en-US"/>
          </a:p>
        </p:txBody>
      </p:sp>
    </p:spTree>
    <p:extLst>
      <p:ext uri="{BB962C8B-B14F-4D97-AF65-F5344CB8AC3E}">
        <p14:creationId xmlns:p14="http://schemas.microsoft.com/office/powerpoint/2010/main" val="226731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D749307-51E0-47F5-AC01-A6E5FCE18051}" type="datetime1">
              <a:rPr lang="en-GB">
                <a:solidFill>
                  <a:prstClr val="black">
                    <a:tint val="75000"/>
                  </a:prstClr>
                </a:solidFill>
              </a:rPr>
              <a:pPr>
                <a:defRPr/>
              </a:pPr>
              <a:t>05/09/2024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073B9E6-CA4E-4693-8E00-E0026A0A3A8E}" type="slidenum">
              <a:rPr lang="en-GB" altLang="en-US"/>
              <a:pPr/>
              <a:t>‹#›</a:t>
            </a:fld>
            <a:endParaRPr lang="en-GB" altLang="en-US"/>
          </a:p>
        </p:txBody>
      </p:sp>
    </p:spTree>
    <p:extLst>
      <p:ext uri="{BB962C8B-B14F-4D97-AF65-F5344CB8AC3E}">
        <p14:creationId xmlns:p14="http://schemas.microsoft.com/office/powerpoint/2010/main" val="257713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DFEDA6D-AAFF-4EFB-A889-F4321546BA1C}" type="datetime1">
              <a:rPr lang="en-GB">
                <a:solidFill>
                  <a:prstClr val="black">
                    <a:tint val="75000"/>
                  </a:prstClr>
                </a:solidFill>
              </a:rPr>
              <a:pPr>
                <a:defRPr/>
              </a:pPr>
              <a:t>05/09/2024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5BBA288-B486-41C8-91AF-BAA1A0F40135}" type="slidenum">
              <a:rPr lang="en-GB" altLang="en-US"/>
              <a:pPr/>
              <a:t>‹#›</a:t>
            </a:fld>
            <a:endParaRPr lang="en-GB" altLang="en-US"/>
          </a:p>
        </p:txBody>
      </p:sp>
    </p:spTree>
    <p:extLst>
      <p:ext uri="{BB962C8B-B14F-4D97-AF65-F5344CB8AC3E}">
        <p14:creationId xmlns:p14="http://schemas.microsoft.com/office/powerpoint/2010/main" val="281969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C953B82-EFE4-43DD-81F4-A07016C5A19C}" type="datetime1">
              <a:rPr lang="en-GB">
                <a:solidFill>
                  <a:prstClr val="black">
                    <a:tint val="75000"/>
                  </a:prstClr>
                </a:solidFill>
              </a:rPr>
              <a:pPr>
                <a:defRPr/>
              </a:pPr>
              <a:t>05/09/2024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1F37-8C61-4B15-9CA3-3C43ADF3DF02}" type="slidenum">
              <a:rPr lang="en-GB" altLang="en-US"/>
              <a:pPr/>
              <a:t>‹#›</a:t>
            </a:fld>
            <a:endParaRPr lang="en-GB" altLang="en-US"/>
          </a:p>
        </p:txBody>
      </p:sp>
    </p:spTree>
    <p:extLst>
      <p:ext uri="{BB962C8B-B14F-4D97-AF65-F5344CB8AC3E}">
        <p14:creationId xmlns:p14="http://schemas.microsoft.com/office/powerpoint/2010/main" val="1166762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CB3C22-CEE2-4E48-BB29-61FBCE929E2F}" type="datetime1">
              <a:rPr lang="en-GB">
                <a:solidFill>
                  <a:prstClr val="black">
                    <a:tint val="75000"/>
                  </a:prstClr>
                </a:solidFill>
              </a:rPr>
              <a:pPr>
                <a:defRPr/>
              </a:pPr>
              <a:t>05/09/2024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4C4EF8F-AA75-433D-AEF7-7EBBA683CA3C}" type="slidenum">
              <a:rPr lang="en-GB" altLang="en-US"/>
              <a:pPr/>
              <a:t>‹#›</a:t>
            </a:fld>
            <a:endParaRPr lang="en-GB" altLang="en-US"/>
          </a:p>
        </p:txBody>
      </p:sp>
    </p:spTree>
    <p:extLst>
      <p:ext uri="{BB962C8B-B14F-4D97-AF65-F5344CB8AC3E}">
        <p14:creationId xmlns:p14="http://schemas.microsoft.com/office/powerpoint/2010/main" val="315325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hasCustomPrompt="1"/>
          </p:nvPr>
        </p:nvSpPr>
        <p:spPr/>
        <p:txBody>
          <a:bodyPr/>
          <a:lstStyle>
            <a:lvl1pPr marL="571500" indent="-571500">
              <a:buClr>
                <a:schemeClr val="tx2"/>
              </a:buClr>
              <a:buSzPct val="100000"/>
              <a:buFont typeface="Arial" panose="020B0604020202020204" pitchFamily="34" charset="0"/>
              <a:buChar char="•"/>
              <a:defRPr sz="3600"/>
            </a:lvl1pPr>
            <a:lvl2pPr marL="964692" indent="-571500">
              <a:buClr>
                <a:schemeClr val="tx2"/>
              </a:buClr>
              <a:buFont typeface="Arial" panose="020B0604020202020204" pitchFamily="34" charset="0"/>
              <a:buChar char="•"/>
              <a:defRPr sz="3600"/>
            </a:lvl2pPr>
            <a:lvl3pPr marL="1239012" indent="-571500">
              <a:buClr>
                <a:schemeClr val="tx2"/>
              </a:buClr>
              <a:buFont typeface="Arial" panose="020B0604020202020204" pitchFamily="34" charset="0"/>
              <a:buChar char="•"/>
              <a:defRPr sz="3600"/>
            </a:lvl3pPr>
            <a:lvl4pPr marL="1549908" indent="-571500">
              <a:buClr>
                <a:schemeClr val="tx2"/>
              </a:buClr>
              <a:buFont typeface="Arial" panose="020B0604020202020204" pitchFamily="34" charset="0"/>
              <a:buChar char="•"/>
              <a:defRPr sz="3600"/>
            </a:lvl4pPr>
            <a:lvl5pPr marL="1824228" indent="-571500">
              <a:buClr>
                <a:schemeClr val="tx2"/>
              </a:buClr>
              <a:buFont typeface="Arial" panose="020B0604020202020204" pitchFamily="34" charset="0"/>
              <a:buChar char="•"/>
              <a:defRPr sz="3600"/>
            </a:lvl5pPr>
          </a:lstStyle>
          <a:p>
            <a:pPr lvl="0" eaLnBrk="1" latinLnBrk="0" hangingPunct="1"/>
            <a:r>
              <a:rPr lang="en-US" dirty="0"/>
              <a:t> Click to edit Master text styles</a:t>
            </a:r>
          </a:p>
          <a:p>
            <a:pPr lvl="1" eaLnBrk="1" latinLnBrk="0" hangingPunct="1"/>
            <a:r>
              <a:rPr lang="en-US" dirty="0"/>
              <a:t> Second level</a:t>
            </a:r>
          </a:p>
          <a:p>
            <a:pPr lvl="2" eaLnBrk="1" latinLnBrk="0" hangingPunct="1"/>
            <a:r>
              <a:rPr lang="en-US" dirty="0"/>
              <a:t> Third level</a:t>
            </a:r>
          </a:p>
          <a:p>
            <a:pPr lvl="3" eaLnBrk="1" latinLnBrk="0" hangingPunct="1"/>
            <a:r>
              <a:rPr lang="en-US" dirty="0"/>
              <a:t> Fourth level</a:t>
            </a:r>
          </a:p>
          <a:p>
            <a:pPr lvl="4" eaLnBrk="1" latinLnBrk="0" hangingPunct="1"/>
            <a:r>
              <a:rPr lang="en-US" dirty="0"/>
              <a:t> Fifth level</a:t>
            </a:r>
            <a:endParaRPr kumimoji="0" lang="en-US" dirty="0"/>
          </a:p>
        </p:txBody>
      </p:sp>
      <p:sp>
        <p:nvSpPr>
          <p:cNvPr id="4" name="Date Placeholder 3"/>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B3BCF-93CC-47A5-A979-40285BAA2824}" type="slidenum">
              <a:rPr lang="en-GB" smtClean="0"/>
              <a:pPr/>
              <a:t>‹#›</a:t>
            </a:fld>
            <a:endParaRPr lang="en-GB"/>
          </a:p>
        </p:txBody>
      </p:sp>
      <p:pic>
        <p:nvPicPr>
          <p:cNvPr id="7" name="Picture 6">
            <a:extLst>
              <a:ext uri="{FF2B5EF4-FFF2-40B4-BE49-F238E27FC236}">
                <a16:creationId xmlns:a16="http://schemas.microsoft.com/office/drawing/2014/main" id="{C434BF35-7E48-44C7-8BF3-5C3E26903F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941" y="6306071"/>
            <a:ext cx="4255016" cy="55847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AA92084-1999-4238-AE17-BA746807AB53}" type="datetime1">
              <a:rPr lang="en-GB">
                <a:solidFill>
                  <a:prstClr val="black">
                    <a:tint val="75000"/>
                  </a:prstClr>
                </a:solidFill>
              </a:rPr>
              <a:pPr>
                <a:defRPr/>
              </a:pPr>
              <a:t>05/09/2024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AA72C27-1093-45D4-9458-3F88C2D71357}" type="slidenum">
              <a:rPr lang="en-GB" altLang="en-US"/>
              <a:pPr/>
              <a:t>‹#›</a:t>
            </a:fld>
            <a:endParaRPr lang="en-GB" altLang="en-US"/>
          </a:p>
        </p:txBody>
      </p:sp>
    </p:spTree>
    <p:extLst>
      <p:ext uri="{BB962C8B-B14F-4D97-AF65-F5344CB8AC3E}">
        <p14:creationId xmlns:p14="http://schemas.microsoft.com/office/powerpoint/2010/main" val="1420397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7435A56-AC4A-4BC7-B2B1-13F6F685EB55}" type="datetime1">
              <a:rPr lang="en-GB">
                <a:solidFill>
                  <a:prstClr val="black">
                    <a:tint val="75000"/>
                  </a:prstClr>
                </a:solidFill>
              </a:rPr>
              <a:pPr>
                <a:defRPr/>
              </a:pPr>
              <a:t>05/09/2024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4B9C37A-FE0B-4C10-B792-16576161FE2D}" type="slidenum">
              <a:rPr lang="en-GB" altLang="en-US"/>
              <a:pPr/>
              <a:t>‹#›</a:t>
            </a:fld>
            <a:endParaRPr lang="en-GB" altLang="en-US"/>
          </a:p>
        </p:txBody>
      </p:sp>
    </p:spTree>
    <p:extLst>
      <p:ext uri="{BB962C8B-B14F-4D97-AF65-F5344CB8AC3E}">
        <p14:creationId xmlns:p14="http://schemas.microsoft.com/office/powerpoint/2010/main" val="1599528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2A288C9-06B0-4118-B65D-CEDD97BD394F}" type="datetime1">
              <a:rPr lang="en-GB">
                <a:solidFill>
                  <a:prstClr val="black">
                    <a:tint val="75000"/>
                  </a:prstClr>
                </a:solidFill>
              </a:rPr>
              <a:pPr>
                <a:defRPr/>
              </a:pPr>
              <a:t>05/09/2024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89615C-9443-4B05-96B7-B0069FE25EF6}" type="slidenum">
              <a:rPr lang="en-GB" altLang="en-US"/>
              <a:pPr/>
              <a:t>‹#›</a:t>
            </a:fld>
            <a:endParaRPr lang="en-GB" altLang="en-US"/>
          </a:p>
        </p:txBody>
      </p:sp>
    </p:spTree>
    <p:extLst>
      <p:ext uri="{BB962C8B-B14F-4D97-AF65-F5344CB8AC3E}">
        <p14:creationId xmlns:p14="http://schemas.microsoft.com/office/powerpoint/2010/main" val="206939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9E63F2B-0BF4-4888-B8AD-2A01FFE71B63}" type="datetime1">
              <a:rPr lang="en-GB">
                <a:solidFill>
                  <a:prstClr val="black">
                    <a:tint val="75000"/>
                  </a:prstClr>
                </a:solidFill>
              </a:rPr>
              <a:pPr>
                <a:defRPr/>
              </a:pPr>
              <a:t>05/09/2024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470133F-39B7-443B-AFF3-1A460DADC859}" type="slidenum">
              <a:rPr lang="en-GB" altLang="en-US"/>
              <a:pPr/>
              <a:t>‹#›</a:t>
            </a:fld>
            <a:endParaRPr lang="en-GB" altLang="en-US"/>
          </a:p>
        </p:txBody>
      </p:sp>
    </p:spTree>
    <p:extLst>
      <p:ext uri="{BB962C8B-B14F-4D97-AF65-F5344CB8AC3E}">
        <p14:creationId xmlns:p14="http://schemas.microsoft.com/office/powerpoint/2010/main" val="215146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B3BCF-93CC-47A5-A979-40285BAA2824}"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BB3BCF-93CC-47A5-A979-40285BAA282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BB3BCF-93CC-47A5-A979-40285BAA282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BB3BCF-93CC-47A5-A979-40285BAA282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BB3BCF-93CC-47A5-A979-40285BAA282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BB3BCF-93CC-47A5-A979-40285BAA282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517275B-56A3-4D72-98C4-EDF4A927E1F5}" type="datetimeFigureOut">
              <a:rPr lang="en-GB" smtClean="0"/>
              <a:pPr/>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2BB3BCF-93CC-47A5-A979-40285BAA2824}"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17275B-56A3-4D72-98C4-EDF4A927E1F5}" type="datetimeFigureOut">
              <a:rPr lang="en-GB" smtClean="0"/>
              <a:pPr/>
              <a:t>05/09/2024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2BB3BCF-93CC-47A5-A979-40285BAA2824}"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66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2835E2CD-628E-4DBA-A62E-B7CEB7138D52}" type="datetime1">
              <a:rPr lang="en-GB">
                <a:solidFill>
                  <a:prstClr val="black">
                    <a:tint val="75000"/>
                  </a:prstClr>
                </a:solidFill>
              </a:rPr>
              <a:pPr>
                <a:defRPr/>
              </a:pPr>
              <a:t>05/09/2024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28650" y="6356351"/>
            <a:ext cx="616341"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fontAlgn="base">
              <a:spcBef>
                <a:spcPct val="0"/>
              </a:spcBef>
              <a:spcAft>
                <a:spcPct val="0"/>
              </a:spcAft>
            </a:pPr>
            <a:fld id="{F64303EE-1D96-40E3-9D14-4A6FEE94A9DA}" type="slidenum">
              <a:rPr lang="en-GB" altLang="en-US">
                <a:cs typeface="Arial" panose="020B0604020202020204" pitchFamily="34" charset="0"/>
              </a:rPr>
              <a:pPr fontAlgn="base">
                <a:spcBef>
                  <a:spcPct val="0"/>
                </a:spcBef>
                <a:spcAft>
                  <a:spcPct val="0"/>
                </a:spcAft>
              </a:pPr>
              <a:t>‹#›</a:t>
            </a:fld>
            <a:endParaRPr lang="en-GB" altLang="en-US">
              <a:cs typeface="Arial" panose="020B0604020202020204" pitchFamily="34" charset="0"/>
            </a:endParaRPr>
          </a:p>
        </p:txBody>
      </p:sp>
      <p:pic>
        <p:nvPicPr>
          <p:cNvPr id="8" name="Content Placeholder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61410" y="6073775"/>
            <a:ext cx="358259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24528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221944"/>
            <a:ext cx="7560840" cy="1790700"/>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Ringing 2030</a:t>
            </a:r>
            <a:b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What can Associations do?</a:t>
            </a:r>
          </a:p>
        </p:txBody>
      </p:sp>
      <p:sp>
        <p:nvSpPr>
          <p:cNvPr id="3" name="Subtitle 2"/>
          <p:cNvSpPr>
            <a:spLocks noGrp="1"/>
          </p:cNvSpPr>
          <p:nvPr>
            <p:ph type="subTitle" idx="1"/>
          </p:nvPr>
        </p:nvSpPr>
        <p:spPr>
          <a:xfrm>
            <a:off x="670560" y="3104564"/>
            <a:ext cx="8092440" cy="1422969"/>
          </a:xfrm>
        </p:spPr>
        <p:txBody>
          <a:bodyPr>
            <a:normAutofit/>
          </a:bodyPr>
          <a:lstStyle/>
          <a:p>
            <a:endParaRPr lang="en-GB" sz="28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283745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a:xfrm>
            <a:off x="526413" y="413792"/>
            <a:ext cx="8305800" cy="1143000"/>
          </a:xfrm>
        </p:spPr>
        <p:txBody>
          <a:bodyPr>
            <a:normAutofit/>
          </a:bodyPr>
          <a:lstStyle/>
          <a:p>
            <a:r>
              <a:rPr lang="en-GB" sz="4400" dirty="0"/>
              <a:t>Lincoln Diocese</a:t>
            </a:r>
          </a:p>
        </p:txBody>
      </p:sp>
      <p:pic>
        <p:nvPicPr>
          <p:cNvPr id="6" name="Picture 5">
            <a:extLst>
              <a:ext uri="{FF2B5EF4-FFF2-40B4-BE49-F238E27FC236}">
                <a16:creationId xmlns:a16="http://schemas.microsoft.com/office/drawing/2014/main" id="{14161B5F-5DD0-187D-62BE-72F2636B4690}"/>
              </a:ext>
            </a:extLst>
          </p:cNvPr>
          <p:cNvPicPr>
            <a:picLocks noChangeAspect="1"/>
          </p:cNvPicPr>
          <p:nvPr/>
        </p:nvPicPr>
        <p:blipFill>
          <a:blip r:embed="rId3"/>
          <a:stretch>
            <a:fillRect/>
          </a:stretch>
        </p:blipFill>
        <p:spPr>
          <a:xfrm>
            <a:off x="1115616" y="1700808"/>
            <a:ext cx="6377542" cy="5157192"/>
          </a:xfrm>
          <a:prstGeom prst="rect">
            <a:avLst/>
          </a:prstGeom>
        </p:spPr>
      </p:pic>
      <p:sp>
        <p:nvSpPr>
          <p:cNvPr id="8" name="TextBox 7">
            <a:extLst>
              <a:ext uri="{FF2B5EF4-FFF2-40B4-BE49-F238E27FC236}">
                <a16:creationId xmlns:a16="http://schemas.microsoft.com/office/drawing/2014/main" id="{43604D10-0C5C-84E2-9E4D-08516799EB27}"/>
              </a:ext>
            </a:extLst>
          </p:cNvPr>
          <p:cNvSpPr txBox="1"/>
          <p:nvPr/>
        </p:nvSpPr>
        <p:spPr>
          <a:xfrm>
            <a:off x="5724128" y="4653136"/>
            <a:ext cx="3199523" cy="1384995"/>
          </a:xfrm>
          <a:prstGeom prst="rect">
            <a:avLst/>
          </a:prstGeom>
          <a:noFill/>
        </p:spPr>
        <p:txBody>
          <a:bodyPr wrap="square">
            <a:spAutoFit/>
          </a:bodyPr>
          <a:lstStyle/>
          <a:p>
            <a:pPr marL="0" indent="0">
              <a:buNone/>
            </a:pPr>
            <a:r>
              <a:rPr lang="en-GB" sz="2800" dirty="0"/>
              <a:t>Survey categorised all churches </a:t>
            </a:r>
            <a:br>
              <a:rPr lang="en-GB" sz="2800" dirty="0"/>
            </a:br>
            <a:endParaRPr lang="en-GB" sz="2800" dirty="0"/>
          </a:p>
        </p:txBody>
      </p:sp>
      <p:sp>
        <p:nvSpPr>
          <p:cNvPr id="3" name="Rectangle 2">
            <a:extLst>
              <a:ext uri="{FF2B5EF4-FFF2-40B4-BE49-F238E27FC236}">
                <a16:creationId xmlns:a16="http://schemas.microsoft.com/office/drawing/2014/main" id="{892ABE79-17AF-8ADE-DBD4-ECD6C9EA522B}"/>
              </a:ext>
            </a:extLst>
          </p:cNvPr>
          <p:cNvSpPr/>
          <p:nvPr/>
        </p:nvSpPr>
        <p:spPr>
          <a:xfrm>
            <a:off x="1115616" y="4279404"/>
            <a:ext cx="4248472" cy="2578596"/>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3285650-C31D-0FEF-C8C8-CCC81093AEB6}"/>
              </a:ext>
            </a:extLst>
          </p:cNvPr>
          <p:cNvSpPr txBox="1"/>
          <p:nvPr/>
        </p:nvSpPr>
        <p:spPr>
          <a:xfrm>
            <a:off x="2015716" y="3793227"/>
            <a:ext cx="1224136" cy="338554"/>
          </a:xfrm>
          <a:prstGeom prst="rect">
            <a:avLst/>
          </a:prstGeom>
          <a:noFill/>
        </p:spPr>
        <p:txBody>
          <a:bodyPr wrap="square" rtlCol="0">
            <a:spAutoFit/>
          </a:bodyPr>
          <a:lstStyle/>
          <a:p>
            <a:r>
              <a:rPr lang="en-GB" sz="1600" dirty="0">
                <a:solidFill>
                  <a:srgbClr val="00B050"/>
                </a:solidFill>
              </a:rPr>
              <a:t>Category 1</a:t>
            </a:r>
          </a:p>
        </p:txBody>
      </p:sp>
      <p:sp>
        <p:nvSpPr>
          <p:cNvPr id="7" name="TextBox 6">
            <a:extLst>
              <a:ext uri="{FF2B5EF4-FFF2-40B4-BE49-F238E27FC236}">
                <a16:creationId xmlns:a16="http://schemas.microsoft.com/office/drawing/2014/main" id="{36C6AE49-816B-712C-743F-19C8DF976E7A}"/>
              </a:ext>
            </a:extLst>
          </p:cNvPr>
          <p:cNvSpPr txBox="1"/>
          <p:nvPr/>
        </p:nvSpPr>
        <p:spPr>
          <a:xfrm>
            <a:off x="4139952" y="3810526"/>
            <a:ext cx="1224136" cy="338554"/>
          </a:xfrm>
          <a:prstGeom prst="rect">
            <a:avLst/>
          </a:prstGeom>
          <a:noFill/>
        </p:spPr>
        <p:txBody>
          <a:bodyPr wrap="square" rtlCol="0">
            <a:spAutoFit/>
          </a:bodyPr>
          <a:lstStyle/>
          <a:p>
            <a:r>
              <a:rPr lang="en-GB" sz="1600" dirty="0">
                <a:solidFill>
                  <a:srgbClr val="00B050"/>
                </a:solidFill>
              </a:rPr>
              <a:t>Category 2</a:t>
            </a:r>
          </a:p>
        </p:txBody>
      </p:sp>
      <p:sp>
        <p:nvSpPr>
          <p:cNvPr id="9" name="TextBox 8">
            <a:extLst>
              <a:ext uri="{FF2B5EF4-FFF2-40B4-BE49-F238E27FC236}">
                <a16:creationId xmlns:a16="http://schemas.microsoft.com/office/drawing/2014/main" id="{0E7E1D05-6886-4458-3A56-6F908DE55DAF}"/>
              </a:ext>
            </a:extLst>
          </p:cNvPr>
          <p:cNvSpPr txBox="1"/>
          <p:nvPr/>
        </p:nvSpPr>
        <p:spPr>
          <a:xfrm>
            <a:off x="6228184" y="3810526"/>
            <a:ext cx="1224136" cy="338554"/>
          </a:xfrm>
          <a:prstGeom prst="rect">
            <a:avLst/>
          </a:prstGeom>
          <a:noFill/>
        </p:spPr>
        <p:txBody>
          <a:bodyPr wrap="square" rtlCol="0">
            <a:spAutoFit/>
          </a:bodyPr>
          <a:lstStyle/>
          <a:p>
            <a:r>
              <a:rPr lang="en-GB" sz="1600" dirty="0">
                <a:solidFill>
                  <a:srgbClr val="00B050"/>
                </a:solidFill>
              </a:rPr>
              <a:t>Category 3</a:t>
            </a:r>
          </a:p>
        </p:txBody>
      </p:sp>
      <p:sp>
        <p:nvSpPr>
          <p:cNvPr id="10" name="TextBox 9">
            <a:extLst>
              <a:ext uri="{FF2B5EF4-FFF2-40B4-BE49-F238E27FC236}">
                <a16:creationId xmlns:a16="http://schemas.microsoft.com/office/drawing/2014/main" id="{7B8E3119-69AD-8B03-5874-3029D97D0A12}"/>
              </a:ext>
            </a:extLst>
          </p:cNvPr>
          <p:cNvSpPr txBox="1"/>
          <p:nvPr/>
        </p:nvSpPr>
        <p:spPr>
          <a:xfrm>
            <a:off x="2051720" y="6402814"/>
            <a:ext cx="1224136" cy="338554"/>
          </a:xfrm>
          <a:prstGeom prst="rect">
            <a:avLst/>
          </a:prstGeom>
          <a:noFill/>
        </p:spPr>
        <p:txBody>
          <a:bodyPr wrap="square" rtlCol="0">
            <a:spAutoFit/>
          </a:bodyPr>
          <a:lstStyle/>
          <a:p>
            <a:r>
              <a:rPr lang="en-GB" sz="1600" dirty="0">
                <a:solidFill>
                  <a:srgbClr val="FFFF00"/>
                </a:solidFill>
              </a:rPr>
              <a:t>Category 4</a:t>
            </a:r>
          </a:p>
        </p:txBody>
      </p:sp>
      <p:sp>
        <p:nvSpPr>
          <p:cNvPr id="11" name="TextBox 10">
            <a:extLst>
              <a:ext uri="{FF2B5EF4-FFF2-40B4-BE49-F238E27FC236}">
                <a16:creationId xmlns:a16="http://schemas.microsoft.com/office/drawing/2014/main" id="{A6CF79EB-B6A9-C513-1E50-A8254C014D7B}"/>
              </a:ext>
            </a:extLst>
          </p:cNvPr>
          <p:cNvSpPr txBox="1"/>
          <p:nvPr/>
        </p:nvSpPr>
        <p:spPr>
          <a:xfrm>
            <a:off x="4283968" y="6402814"/>
            <a:ext cx="1224136" cy="338554"/>
          </a:xfrm>
          <a:prstGeom prst="rect">
            <a:avLst/>
          </a:prstGeom>
          <a:noFill/>
        </p:spPr>
        <p:txBody>
          <a:bodyPr wrap="square" rtlCol="0">
            <a:spAutoFit/>
          </a:bodyPr>
          <a:lstStyle/>
          <a:p>
            <a:r>
              <a:rPr lang="en-GB" sz="1600" dirty="0">
                <a:solidFill>
                  <a:srgbClr val="FF0000"/>
                </a:solidFill>
              </a:rPr>
              <a:t>Category 5</a:t>
            </a:r>
          </a:p>
        </p:txBody>
      </p:sp>
    </p:spTree>
    <p:extLst>
      <p:ext uri="{BB962C8B-B14F-4D97-AF65-F5344CB8AC3E}">
        <p14:creationId xmlns:p14="http://schemas.microsoft.com/office/powerpoint/2010/main" val="410657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p:txBody>
          <a:bodyPr>
            <a:normAutofit/>
          </a:bodyPr>
          <a:lstStyle/>
          <a:p>
            <a:r>
              <a:rPr lang="en-GB" sz="4400" dirty="0"/>
              <a:t>Lincoln Diocese</a:t>
            </a:r>
          </a:p>
        </p:txBody>
      </p:sp>
      <p:sp>
        <p:nvSpPr>
          <p:cNvPr id="5" name="Content Placeholder 2">
            <a:extLst>
              <a:ext uri="{FF2B5EF4-FFF2-40B4-BE49-F238E27FC236}">
                <a16:creationId xmlns:a16="http://schemas.microsoft.com/office/drawing/2014/main" id="{47144EE4-7B38-F2B3-D62C-FAC9B1F66E18}"/>
              </a:ext>
            </a:extLst>
          </p:cNvPr>
          <p:cNvSpPr txBox="1">
            <a:spLocks/>
          </p:cNvSpPr>
          <p:nvPr/>
        </p:nvSpPr>
        <p:spPr>
          <a:xfrm>
            <a:off x="457200" y="2098452"/>
            <a:ext cx="7859216" cy="438912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400" dirty="0"/>
              <a:t>Of their 624 churches: </a:t>
            </a:r>
          </a:p>
          <a:p>
            <a:pPr marL="0" indent="0">
              <a:buNone/>
            </a:pPr>
            <a:r>
              <a:rPr lang="en-GB" sz="2400" dirty="0"/>
              <a:t> </a:t>
            </a:r>
          </a:p>
          <a:p>
            <a:r>
              <a:rPr lang="en-GB" sz="2400" dirty="0">
                <a:solidFill>
                  <a:srgbClr val="FF0000"/>
                </a:solidFill>
              </a:rPr>
              <a:t>Cat 5 	31    (5%)      </a:t>
            </a:r>
            <a:r>
              <a:rPr lang="en-GB" sz="2400" dirty="0"/>
              <a:t>None with rings of bells		</a:t>
            </a:r>
          </a:p>
          <a:p>
            <a:pPr marL="266700" indent="-266700"/>
            <a:r>
              <a:rPr lang="en-GB" sz="2400" dirty="0">
                <a:solidFill>
                  <a:srgbClr val="FFC000"/>
                </a:solidFill>
              </a:rPr>
              <a:t>Cat 4	 	178  (29%)  </a:t>
            </a:r>
            <a:r>
              <a:rPr lang="en-GB" sz="2400" dirty="0">
                <a:solidFill>
                  <a:srgbClr val="FFFF00"/>
                </a:solidFill>
              </a:rPr>
              <a:t> </a:t>
            </a:r>
            <a:r>
              <a:rPr lang="en-GB" sz="2400" dirty="0"/>
              <a:t>17 with </a:t>
            </a:r>
            <a:r>
              <a:rPr lang="en-GB" sz="2400" dirty="0" err="1"/>
              <a:t>ringable</a:t>
            </a:r>
            <a:r>
              <a:rPr lang="en-GB" sz="2400" dirty="0"/>
              <a:t> rings of 5 or more</a:t>
            </a:r>
          </a:p>
          <a:p>
            <a:r>
              <a:rPr lang="en-GB" sz="2400" dirty="0">
                <a:solidFill>
                  <a:schemeClr val="accent5"/>
                </a:solidFill>
              </a:rPr>
              <a:t>Cat 3,2,1	414   (66%)</a:t>
            </a:r>
          </a:p>
          <a:p>
            <a:pPr marL="0" indent="0">
              <a:buNone/>
            </a:pPr>
            <a:r>
              <a:rPr lang="en-GB" sz="2400" dirty="0"/>
              <a:t>                            </a:t>
            </a:r>
          </a:p>
          <a:p>
            <a:pPr marL="0" indent="0">
              <a:buNone/>
            </a:pPr>
            <a:r>
              <a:rPr lang="en-GB" sz="2400" dirty="0"/>
              <a:t>Correlation between churches at risk and churches with bells – 178 rings of 5 or more in LDG so 34% would 60</a:t>
            </a:r>
          </a:p>
          <a:p>
            <a:pPr marL="0" indent="0">
              <a:buNone/>
            </a:pPr>
            <a:r>
              <a:rPr lang="en-GB" sz="2400" dirty="0"/>
              <a:t>How many of the 178 Festival Churches will survive? </a:t>
            </a:r>
          </a:p>
          <a:p>
            <a:pPr marL="0" indent="0">
              <a:buNone/>
            </a:pPr>
            <a:r>
              <a:rPr lang="en-GB" sz="2400" dirty="0"/>
              <a:t>What does Festival Church status mean for ringing?</a:t>
            </a:r>
          </a:p>
          <a:p>
            <a:pPr marL="0" indent="0">
              <a:buNone/>
            </a:pPr>
            <a:endParaRPr lang="en-GB" sz="2400" dirty="0"/>
          </a:p>
          <a:p>
            <a:pPr marL="1435100" indent="-1435100">
              <a:buNone/>
            </a:pPr>
            <a:endParaRPr lang="en-GB" sz="2400" dirty="0"/>
          </a:p>
        </p:txBody>
      </p:sp>
      <p:pic>
        <p:nvPicPr>
          <p:cNvPr id="3" name="Picture 2">
            <a:extLst>
              <a:ext uri="{FF2B5EF4-FFF2-40B4-BE49-F238E27FC236}">
                <a16:creationId xmlns:a16="http://schemas.microsoft.com/office/drawing/2014/main" id="{3A007A03-986A-B0B2-212A-84F6FD120BE4}"/>
              </a:ext>
            </a:extLst>
          </p:cNvPr>
          <p:cNvPicPr>
            <a:picLocks noChangeAspect="1"/>
          </p:cNvPicPr>
          <p:nvPr/>
        </p:nvPicPr>
        <p:blipFill>
          <a:blip r:embed="rId3"/>
          <a:stretch>
            <a:fillRect/>
          </a:stretch>
        </p:blipFill>
        <p:spPr>
          <a:xfrm>
            <a:off x="7273392" y="969743"/>
            <a:ext cx="1754690" cy="1754690"/>
          </a:xfrm>
          <a:prstGeom prst="rect">
            <a:avLst/>
          </a:prstGeom>
        </p:spPr>
      </p:pic>
      <p:sp>
        <p:nvSpPr>
          <p:cNvPr id="6" name="TextBox 5">
            <a:extLst>
              <a:ext uri="{FF2B5EF4-FFF2-40B4-BE49-F238E27FC236}">
                <a16:creationId xmlns:a16="http://schemas.microsoft.com/office/drawing/2014/main" id="{25B48C10-31CB-FE71-1A0A-25C0D8D7FEB1}"/>
              </a:ext>
            </a:extLst>
          </p:cNvPr>
          <p:cNvSpPr txBox="1"/>
          <p:nvPr/>
        </p:nvSpPr>
        <p:spPr>
          <a:xfrm>
            <a:off x="5713695" y="1639429"/>
            <a:ext cx="1383712" cy="430887"/>
          </a:xfrm>
          <a:prstGeom prst="rect">
            <a:avLst/>
          </a:prstGeom>
          <a:noFill/>
        </p:spPr>
        <p:txBody>
          <a:bodyPr wrap="none" rtlCol="0">
            <a:spAutoFit/>
          </a:bodyPr>
          <a:lstStyle/>
          <a:p>
            <a:pPr algn="ctr"/>
            <a:r>
              <a:rPr lang="en-GB" sz="1100" dirty="0"/>
              <a:t>  </a:t>
            </a:r>
            <a:r>
              <a:rPr lang="en-GB" sz="1100" dirty="0" err="1"/>
              <a:t>Walesby</a:t>
            </a:r>
            <a:r>
              <a:rPr lang="en-GB" sz="1100" dirty="0"/>
              <a:t> All Saints,  </a:t>
            </a:r>
            <a:br>
              <a:rPr lang="en-GB" sz="1100" dirty="0"/>
            </a:br>
            <a:r>
              <a:rPr lang="en-GB" sz="1100" dirty="0"/>
              <a:t>8, 12cwt  Grade 5</a:t>
            </a:r>
          </a:p>
        </p:txBody>
      </p:sp>
    </p:spTree>
    <p:extLst>
      <p:ext uri="{BB962C8B-B14F-4D97-AF65-F5344CB8AC3E}">
        <p14:creationId xmlns:p14="http://schemas.microsoft.com/office/powerpoint/2010/main" val="205014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C789-2AD5-2A97-22F7-7C2DD516B5E2}"/>
              </a:ext>
            </a:extLst>
          </p:cNvPr>
          <p:cNvSpPr>
            <a:spLocks noGrp="1"/>
          </p:cNvSpPr>
          <p:nvPr>
            <p:ph type="title"/>
          </p:nvPr>
        </p:nvSpPr>
        <p:spPr/>
        <p:txBody>
          <a:bodyPr/>
          <a:lstStyle/>
          <a:p>
            <a:r>
              <a:rPr lang="en-GB" dirty="0"/>
              <a:t>Festival churches</a:t>
            </a:r>
          </a:p>
        </p:txBody>
      </p:sp>
      <p:sp>
        <p:nvSpPr>
          <p:cNvPr id="3" name="Content Placeholder 2">
            <a:extLst>
              <a:ext uri="{FF2B5EF4-FFF2-40B4-BE49-F238E27FC236}">
                <a16:creationId xmlns:a16="http://schemas.microsoft.com/office/drawing/2014/main" id="{7E45EF0D-1FED-5F72-FBD5-275D40EE709B}"/>
              </a:ext>
            </a:extLst>
          </p:cNvPr>
          <p:cNvSpPr txBox="1">
            <a:spLocks/>
          </p:cNvSpPr>
          <p:nvPr/>
        </p:nvSpPr>
        <p:spPr>
          <a:xfrm>
            <a:off x="971600" y="2132856"/>
            <a:ext cx="7488832" cy="493086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800" dirty="0"/>
              <a:t>Breathing space for a church at risk</a:t>
            </a:r>
          </a:p>
          <a:p>
            <a:r>
              <a:rPr lang="en-GB" sz="2800" u="sng" dirty="0"/>
              <a:t>Minimum</a:t>
            </a:r>
            <a:r>
              <a:rPr lang="en-GB" sz="2800" dirty="0"/>
              <a:t> six services per year </a:t>
            </a:r>
          </a:p>
          <a:p>
            <a:pPr marL="0" indent="0">
              <a:buNone/>
            </a:pPr>
            <a:r>
              <a:rPr lang="en-GB" sz="2000" dirty="0"/>
              <a:t>      (Canon Law service requirement removed)</a:t>
            </a:r>
          </a:p>
          <a:p>
            <a:r>
              <a:rPr lang="en-GB" sz="2800" dirty="0"/>
              <a:t>PCC retained but encouragement to bring in new people with other skills</a:t>
            </a:r>
          </a:p>
          <a:p>
            <a:r>
              <a:rPr lang="en-GB" sz="2800" dirty="0"/>
              <a:t>Parish share and maintenance costs stay</a:t>
            </a:r>
          </a:p>
          <a:p>
            <a:r>
              <a:rPr lang="en-GB" sz="2800" dirty="0"/>
              <a:t>Must find new sources of income to survive</a:t>
            </a:r>
          </a:p>
          <a:p>
            <a:endParaRPr lang="en-GB" sz="2800" dirty="0"/>
          </a:p>
          <a:p>
            <a:pPr marL="1435100" indent="-1435100">
              <a:buNone/>
            </a:pPr>
            <a:endParaRPr lang="en-GB" sz="2800" dirty="0"/>
          </a:p>
        </p:txBody>
      </p:sp>
    </p:spTree>
    <p:extLst>
      <p:ext uri="{BB962C8B-B14F-4D97-AF65-F5344CB8AC3E}">
        <p14:creationId xmlns:p14="http://schemas.microsoft.com/office/powerpoint/2010/main" val="368937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p:txBody>
          <a:bodyPr>
            <a:normAutofit/>
          </a:bodyPr>
          <a:lstStyle/>
          <a:p>
            <a:r>
              <a:rPr lang="en-GB" sz="4400" dirty="0"/>
              <a:t>Small parishes</a:t>
            </a:r>
          </a:p>
        </p:txBody>
      </p:sp>
      <p:pic>
        <p:nvPicPr>
          <p:cNvPr id="4" name="Picture 3">
            <a:extLst>
              <a:ext uri="{FF2B5EF4-FFF2-40B4-BE49-F238E27FC236}">
                <a16:creationId xmlns:a16="http://schemas.microsoft.com/office/drawing/2014/main" id="{BB405EAA-9FF2-C9CA-DB9B-6AE89FEAE3F3}"/>
              </a:ext>
            </a:extLst>
          </p:cNvPr>
          <p:cNvPicPr>
            <a:picLocks noChangeAspect="1"/>
          </p:cNvPicPr>
          <p:nvPr/>
        </p:nvPicPr>
        <p:blipFill>
          <a:blip r:embed="rId3"/>
          <a:stretch>
            <a:fillRect/>
          </a:stretch>
        </p:blipFill>
        <p:spPr>
          <a:xfrm>
            <a:off x="3779912" y="732152"/>
            <a:ext cx="5275577" cy="6034352"/>
          </a:xfrm>
          <a:prstGeom prst="rect">
            <a:avLst/>
          </a:prstGeom>
        </p:spPr>
      </p:pic>
      <p:sp>
        <p:nvSpPr>
          <p:cNvPr id="7" name="TextBox 6">
            <a:extLst>
              <a:ext uri="{FF2B5EF4-FFF2-40B4-BE49-F238E27FC236}">
                <a16:creationId xmlns:a16="http://schemas.microsoft.com/office/drawing/2014/main" id="{AB4D9CD7-F3BD-23E2-E455-A2B66FA0A098}"/>
              </a:ext>
            </a:extLst>
          </p:cNvPr>
          <p:cNvSpPr txBox="1"/>
          <p:nvPr/>
        </p:nvSpPr>
        <p:spPr>
          <a:xfrm>
            <a:off x="441424" y="2229303"/>
            <a:ext cx="3199523" cy="1938992"/>
          </a:xfrm>
          <a:prstGeom prst="rect">
            <a:avLst/>
          </a:prstGeom>
          <a:noFill/>
        </p:spPr>
        <p:txBody>
          <a:bodyPr wrap="square">
            <a:spAutoFit/>
          </a:bodyPr>
          <a:lstStyle/>
          <a:p>
            <a:pPr marL="0" indent="0">
              <a:buNone/>
            </a:pPr>
            <a:r>
              <a:rPr lang="en-GB" sz="2400" dirty="0"/>
              <a:t>Small parishes </a:t>
            </a:r>
            <a:br>
              <a:rPr lang="en-GB" sz="2400" dirty="0"/>
            </a:br>
            <a:r>
              <a:rPr lang="en-GB" sz="2400" dirty="0"/>
              <a:t>(by population) carry particular risks of closure, usually after a period of steady decline</a:t>
            </a:r>
          </a:p>
        </p:txBody>
      </p:sp>
    </p:spTree>
    <p:extLst>
      <p:ext uri="{BB962C8B-B14F-4D97-AF65-F5344CB8AC3E}">
        <p14:creationId xmlns:p14="http://schemas.microsoft.com/office/powerpoint/2010/main" val="172252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a:xfrm>
            <a:off x="457200" y="989856"/>
            <a:ext cx="8305800" cy="1143000"/>
          </a:xfrm>
        </p:spPr>
        <p:txBody>
          <a:bodyPr>
            <a:normAutofit fontScale="90000"/>
          </a:bodyPr>
          <a:lstStyle/>
          <a:p>
            <a:r>
              <a:rPr lang="en-GB" sz="4400" dirty="0"/>
              <a:t>Small </a:t>
            </a:r>
            <a:br>
              <a:rPr lang="en-GB" sz="4400" dirty="0"/>
            </a:br>
            <a:r>
              <a:rPr lang="en-GB" sz="4400" dirty="0"/>
              <a:t>parishes</a:t>
            </a:r>
          </a:p>
        </p:txBody>
      </p:sp>
      <p:sp>
        <p:nvSpPr>
          <p:cNvPr id="7" name="TextBox 6">
            <a:extLst>
              <a:ext uri="{FF2B5EF4-FFF2-40B4-BE49-F238E27FC236}">
                <a16:creationId xmlns:a16="http://schemas.microsoft.com/office/drawing/2014/main" id="{AB4D9CD7-F3BD-23E2-E455-A2B66FA0A098}"/>
              </a:ext>
            </a:extLst>
          </p:cNvPr>
          <p:cNvSpPr txBox="1"/>
          <p:nvPr/>
        </p:nvSpPr>
        <p:spPr>
          <a:xfrm>
            <a:off x="457200" y="2305615"/>
            <a:ext cx="2242592" cy="3170099"/>
          </a:xfrm>
          <a:prstGeom prst="rect">
            <a:avLst/>
          </a:prstGeom>
          <a:noFill/>
        </p:spPr>
        <p:txBody>
          <a:bodyPr wrap="square">
            <a:spAutoFit/>
          </a:bodyPr>
          <a:lstStyle/>
          <a:p>
            <a:pPr marL="0" indent="0">
              <a:buNone/>
            </a:pPr>
            <a:r>
              <a:rPr lang="en-GB" sz="2000" dirty="0"/>
              <a:t>Further analysis attempts to estimate the numbers of full circle rings at risk due to being in small parishes.</a:t>
            </a:r>
          </a:p>
          <a:p>
            <a:pPr marL="0" indent="0">
              <a:buNone/>
            </a:pPr>
            <a:endParaRPr lang="en-GB" sz="2000" dirty="0"/>
          </a:p>
          <a:p>
            <a:pPr marL="0" indent="0">
              <a:buNone/>
            </a:pPr>
            <a:r>
              <a:rPr lang="en-GB" sz="2000" dirty="0"/>
              <a:t>Note correlation with rural areas</a:t>
            </a:r>
          </a:p>
        </p:txBody>
      </p:sp>
      <p:pic>
        <p:nvPicPr>
          <p:cNvPr id="3" name="Picture 2">
            <a:extLst>
              <a:ext uri="{FF2B5EF4-FFF2-40B4-BE49-F238E27FC236}">
                <a16:creationId xmlns:a16="http://schemas.microsoft.com/office/drawing/2014/main" id="{5210FD16-69DF-A3A3-51DD-861B6DA949A7}"/>
              </a:ext>
            </a:extLst>
          </p:cNvPr>
          <p:cNvPicPr>
            <a:picLocks noChangeAspect="1"/>
          </p:cNvPicPr>
          <p:nvPr/>
        </p:nvPicPr>
        <p:blipFill>
          <a:blip r:embed="rId3"/>
          <a:stretch>
            <a:fillRect/>
          </a:stretch>
        </p:blipFill>
        <p:spPr>
          <a:xfrm>
            <a:off x="2828609" y="704088"/>
            <a:ext cx="6288463" cy="6070432"/>
          </a:xfrm>
          <a:prstGeom prst="rect">
            <a:avLst/>
          </a:prstGeom>
        </p:spPr>
      </p:pic>
    </p:spTree>
    <p:extLst>
      <p:ext uri="{BB962C8B-B14F-4D97-AF65-F5344CB8AC3E}">
        <p14:creationId xmlns:p14="http://schemas.microsoft.com/office/powerpoint/2010/main" val="237638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FF273B-2256-FBC4-40F0-F29D9F821FE6}"/>
              </a:ext>
            </a:extLst>
          </p:cNvPr>
          <p:cNvPicPr>
            <a:picLocks noChangeAspect="1"/>
          </p:cNvPicPr>
          <p:nvPr/>
        </p:nvPicPr>
        <p:blipFill rotWithShape="1">
          <a:blip r:embed="rId3"/>
          <a:srcRect t="18902"/>
          <a:stretch/>
        </p:blipFill>
        <p:spPr>
          <a:xfrm>
            <a:off x="4355976" y="1674674"/>
            <a:ext cx="3240360" cy="2088814"/>
          </a:xfrm>
          <a:prstGeom prst="rect">
            <a:avLst/>
          </a:prstGeom>
        </p:spPr>
      </p:pic>
      <p:sp>
        <p:nvSpPr>
          <p:cNvPr id="10" name="TextBox 9">
            <a:extLst>
              <a:ext uri="{FF2B5EF4-FFF2-40B4-BE49-F238E27FC236}">
                <a16:creationId xmlns:a16="http://schemas.microsoft.com/office/drawing/2014/main" id="{12502DB9-22CC-D981-EC0A-3E6C49323BCE}"/>
              </a:ext>
            </a:extLst>
          </p:cNvPr>
          <p:cNvSpPr txBox="1"/>
          <p:nvPr/>
        </p:nvSpPr>
        <p:spPr>
          <a:xfrm>
            <a:off x="395536" y="1706994"/>
            <a:ext cx="3240360" cy="1938992"/>
          </a:xfrm>
          <a:prstGeom prst="rect">
            <a:avLst/>
          </a:prstGeom>
          <a:noFill/>
        </p:spPr>
        <p:txBody>
          <a:bodyPr wrap="square">
            <a:spAutoFit/>
          </a:bodyPr>
          <a:lstStyle/>
          <a:p>
            <a:r>
              <a:rPr lang="en-GB" sz="2400" dirty="0"/>
              <a:t>However, looking at churches which might be at risk because of a low level of listing shows a different picture:</a:t>
            </a:r>
          </a:p>
        </p:txBody>
      </p:sp>
      <p:sp>
        <p:nvSpPr>
          <p:cNvPr id="11" name="TextBox 10">
            <a:extLst>
              <a:ext uri="{FF2B5EF4-FFF2-40B4-BE49-F238E27FC236}">
                <a16:creationId xmlns:a16="http://schemas.microsoft.com/office/drawing/2014/main" id="{E71BB081-686F-121E-8B52-243A68E5DE62}"/>
              </a:ext>
            </a:extLst>
          </p:cNvPr>
          <p:cNvSpPr txBox="1"/>
          <p:nvPr/>
        </p:nvSpPr>
        <p:spPr>
          <a:xfrm>
            <a:off x="4211960" y="4221088"/>
            <a:ext cx="4464496" cy="1569660"/>
          </a:xfrm>
          <a:prstGeom prst="rect">
            <a:avLst/>
          </a:prstGeom>
          <a:noFill/>
        </p:spPr>
        <p:txBody>
          <a:bodyPr wrap="square">
            <a:spAutoFit/>
          </a:bodyPr>
          <a:lstStyle/>
          <a:p>
            <a:r>
              <a:rPr lang="en-GB" sz="2400" dirty="0"/>
              <a:t>Lower listed churches tend to be found in urban areas. If all the churches graded II were closed we would lose 14% of rings of bells!</a:t>
            </a:r>
          </a:p>
        </p:txBody>
      </p:sp>
      <p:sp>
        <p:nvSpPr>
          <p:cNvPr id="2" name="TextBox 1">
            <a:extLst>
              <a:ext uri="{FF2B5EF4-FFF2-40B4-BE49-F238E27FC236}">
                <a16:creationId xmlns:a16="http://schemas.microsoft.com/office/drawing/2014/main" id="{3680A29E-6EDA-9A3B-15D7-06BD58F2DCEB}"/>
              </a:ext>
            </a:extLst>
          </p:cNvPr>
          <p:cNvSpPr txBox="1"/>
          <p:nvPr/>
        </p:nvSpPr>
        <p:spPr>
          <a:xfrm rot="21341630">
            <a:off x="683569" y="4574843"/>
            <a:ext cx="2952327" cy="523220"/>
          </a:xfrm>
          <a:prstGeom prst="rect">
            <a:avLst/>
          </a:prstGeom>
          <a:noFill/>
        </p:spPr>
        <p:txBody>
          <a:bodyPr wrap="square">
            <a:spAutoFit/>
          </a:bodyPr>
          <a:lstStyle/>
          <a:p>
            <a:r>
              <a:rPr lang="en-GB" sz="1400" i="1" dirty="0">
                <a:effectLst/>
                <a:latin typeface="ArialMT"/>
              </a:rPr>
              <a:t>(NB II* is intermediate listing category between I and II)</a:t>
            </a:r>
          </a:p>
        </p:txBody>
      </p:sp>
    </p:spTree>
    <p:extLst>
      <p:ext uri="{BB962C8B-B14F-4D97-AF65-F5344CB8AC3E}">
        <p14:creationId xmlns:p14="http://schemas.microsoft.com/office/powerpoint/2010/main" val="248742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p:txBody>
          <a:bodyPr>
            <a:normAutofit/>
          </a:bodyPr>
          <a:lstStyle/>
          <a:p>
            <a:r>
              <a:rPr lang="en-GB" sz="4400" dirty="0"/>
              <a:t>Transforming Wigan!</a:t>
            </a:r>
          </a:p>
        </p:txBody>
      </p:sp>
      <p:sp>
        <p:nvSpPr>
          <p:cNvPr id="5" name="Content Placeholder 2">
            <a:extLst>
              <a:ext uri="{FF2B5EF4-FFF2-40B4-BE49-F238E27FC236}">
                <a16:creationId xmlns:a16="http://schemas.microsoft.com/office/drawing/2014/main" id="{47144EE4-7B38-F2B3-D62C-FAC9B1F66E18}"/>
              </a:ext>
            </a:extLst>
          </p:cNvPr>
          <p:cNvSpPr txBox="1">
            <a:spLocks/>
          </p:cNvSpPr>
          <p:nvPr/>
        </p:nvSpPr>
        <p:spPr>
          <a:xfrm>
            <a:off x="179512" y="1988840"/>
            <a:ext cx="4584948" cy="438912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1800" b="1" dirty="0"/>
              <a:t>Liverpool Diocesan plan for Wigan Deanery</a:t>
            </a:r>
            <a:br>
              <a:rPr lang="en-GB" sz="1800" dirty="0"/>
            </a:br>
            <a:endParaRPr lang="en-GB" sz="1800" dirty="0"/>
          </a:p>
          <a:p>
            <a:pPr marL="0" indent="0">
              <a:buNone/>
            </a:pPr>
            <a:r>
              <a:rPr lang="en-GB" sz="1800" dirty="0"/>
              <a:t>Reduce to one super benefice  “Church Wigan</a:t>
            </a:r>
          </a:p>
          <a:p>
            <a:pPr marL="0" indent="0">
              <a:buNone/>
            </a:pPr>
            <a:r>
              <a:rPr lang="en-GB" sz="1800" dirty="0"/>
              <a:t>5 established new significant </a:t>
            </a:r>
            <a:r>
              <a:rPr lang="en-GB" sz="1800" i="1" dirty="0"/>
              <a:t>‘expressions of church’</a:t>
            </a:r>
            <a:r>
              <a:rPr lang="en-GB" sz="1800" dirty="0"/>
              <a:t> (i.e. each containing at least 50 hitherto unchurched or de-churched people) </a:t>
            </a:r>
          </a:p>
          <a:p>
            <a:pPr marL="0" indent="0">
              <a:buNone/>
            </a:pPr>
            <a:r>
              <a:rPr lang="en-GB" sz="1800" dirty="0"/>
              <a:t>5 emerging new significant </a:t>
            </a:r>
            <a:r>
              <a:rPr lang="en-GB" sz="1800" i="1" dirty="0"/>
              <a:t>‘expressions of church’</a:t>
            </a:r>
          </a:p>
          <a:p>
            <a:pPr marL="0" indent="0">
              <a:buNone/>
            </a:pPr>
            <a:r>
              <a:rPr lang="en-GB" sz="1800" dirty="0"/>
              <a:t>Rationalisation of 33 church buildings </a:t>
            </a:r>
          </a:p>
          <a:p>
            <a:pPr marL="0" indent="0">
              <a:buNone/>
            </a:pPr>
            <a:r>
              <a:rPr lang="en-GB" sz="1800" dirty="0"/>
              <a:t>Clergy centralised in single team ministry</a:t>
            </a:r>
          </a:p>
          <a:p>
            <a:pPr marL="0" indent="0">
              <a:buNone/>
            </a:pPr>
            <a:r>
              <a:rPr lang="en-GB" sz="1800" dirty="0"/>
              <a:t>Increase giving by £500,000</a:t>
            </a:r>
          </a:p>
          <a:p>
            <a:pPr marL="0" indent="0">
              <a:buNone/>
            </a:pPr>
            <a:r>
              <a:rPr lang="en-GB" sz="1800" dirty="0"/>
              <a:t>500% increase in young people going to church</a:t>
            </a:r>
          </a:p>
          <a:p>
            <a:pPr marL="0" indent="0">
              <a:buNone/>
            </a:pPr>
            <a:r>
              <a:rPr lang="en-GB" sz="1800" dirty="0"/>
              <a:t>Provide a template for the future at a cost of £1.2m</a:t>
            </a:r>
          </a:p>
          <a:p>
            <a:endParaRPr lang="en-GB" sz="2400" dirty="0"/>
          </a:p>
          <a:p>
            <a:pPr marL="1435100" indent="-1435100">
              <a:buNone/>
            </a:pPr>
            <a:endParaRPr lang="en-GB" sz="1800" dirty="0"/>
          </a:p>
        </p:txBody>
      </p:sp>
      <p:sp>
        <p:nvSpPr>
          <p:cNvPr id="3" name="Content Placeholder 2">
            <a:extLst>
              <a:ext uri="{FF2B5EF4-FFF2-40B4-BE49-F238E27FC236}">
                <a16:creationId xmlns:a16="http://schemas.microsoft.com/office/drawing/2014/main" id="{DED1A3CF-CFA4-0825-A3ED-C69B6E6BADCF}"/>
              </a:ext>
            </a:extLst>
          </p:cNvPr>
          <p:cNvSpPr txBox="1">
            <a:spLocks/>
          </p:cNvSpPr>
          <p:nvPr/>
        </p:nvSpPr>
        <p:spPr>
          <a:xfrm>
            <a:off x="4921696" y="1916832"/>
            <a:ext cx="4042792" cy="438912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1800" b="1" dirty="0"/>
              <a:t>Five years later…</a:t>
            </a:r>
          </a:p>
          <a:p>
            <a:pPr marL="0" indent="0">
              <a:buNone/>
            </a:pPr>
            <a:endParaRPr lang="en-GB" sz="1800" b="1" dirty="0"/>
          </a:p>
          <a:p>
            <a:pPr marL="0" indent="0">
              <a:buNone/>
            </a:pPr>
            <a:r>
              <a:rPr lang="en-GB" sz="1800" dirty="0"/>
              <a:t>Church attendances reduced by a third</a:t>
            </a:r>
          </a:p>
          <a:p>
            <a:pPr marL="0" indent="0">
              <a:buNone/>
            </a:pPr>
            <a:r>
              <a:rPr lang="en-GB" sz="1800" dirty="0"/>
              <a:t>Giving </a:t>
            </a:r>
            <a:r>
              <a:rPr lang="en-GB" sz="1800" u="sng" dirty="0"/>
              <a:t>decreased</a:t>
            </a:r>
            <a:r>
              <a:rPr lang="en-GB" sz="1800" dirty="0"/>
              <a:t> by £500,000!</a:t>
            </a:r>
          </a:p>
          <a:p>
            <a:pPr marL="0" indent="0">
              <a:buNone/>
            </a:pPr>
            <a:r>
              <a:rPr lang="en-GB" sz="1800" dirty="0"/>
              <a:t>Clergy numbers reduced from 24 to 13</a:t>
            </a:r>
          </a:p>
          <a:p>
            <a:pPr marL="0" indent="0">
              <a:buNone/>
            </a:pPr>
            <a:r>
              <a:rPr lang="en-GB" sz="1800" dirty="0"/>
              <a:t>29 former parishes lost their PCCs</a:t>
            </a:r>
          </a:p>
          <a:p>
            <a:pPr marL="0" indent="0">
              <a:buNone/>
            </a:pPr>
            <a:endParaRPr lang="en-GB" sz="1800" dirty="0"/>
          </a:p>
          <a:p>
            <a:pPr marL="0" indent="0">
              <a:buNone/>
            </a:pPr>
            <a:r>
              <a:rPr lang="en-GB" sz="1800" dirty="0"/>
              <a:t>19 churches listed as at risk of closure including </a:t>
            </a:r>
          </a:p>
          <a:p>
            <a:pPr marL="0" indent="0">
              <a:buNone/>
            </a:pPr>
            <a:r>
              <a:rPr lang="en-GB" sz="1800" b="1" dirty="0"/>
              <a:t>All Saints Wigan (10, 30cwt) </a:t>
            </a:r>
            <a:br>
              <a:rPr lang="en-GB" sz="1800" b="1" dirty="0"/>
            </a:br>
            <a:r>
              <a:rPr lang="en-GB" sz="1800" b="1" dirty="0"/>
              <a:t>St Peter’s Hindley (8 13cwt)</a:t>
            </a:r>
          </a:p>
          <a:p>
            <a:endParaRPr lang="en-GB" sz="2400" dirty="0"/>
          </a:p>
          <a:p>
            <a:pPr marL="1435100" indent="-1435100">
              <a:buNone/>
            </a:pPr>
            <a:endParaRPr lang="en-GB" sz="1800" dirty="0"/>
          </a:p>
        </p:txBody>
      </p:sp>
    </p:spTree>
    <p:extLst>
      <p:ext uri="{BB962C8B-B14F-4D97-AF65-F5344CB8AC3E}">
        <p14:creationId xmlns:p14="http://schemas.microsoft.com/office/powerpoint/2010/main" val="74100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a:xfrm>
            <a:off x="457200" y="980728"/>
            <a:ext cx="3178696" cy="1143000"/>
          </a:xfrm>
        </p:spPr>
        <p:txBody>
          <a:bodyPr>
            <a:noAutofit/>
          </a:bodyPr>
          <a:lstStyle/>
          <a:p>
            <a:r>
              <a:rPr lang="en-GB" sz="3600" dirty="0"/>
              <a:t>Truro Diocese </a:t>
            </a:r>
            <a:br>
              <a:rPr lang="en-GB" sz="3600" dirty="0"/>
            </a:br>
            <a:r>
              <a:rPr lang="en-GB" sz="3600" dirty="0"/>
              <a:t>‘On the way’</a:t>
            </a:r>
          </a:p>
        </p:txBody>
      </p:sp>
      <p:sp>
        <p:nvSpPr>
          <p:cNvPr id="5" name="Content Placeholder 2">
            <a:extLst>
              <a:ext uri="{FF2B5EF4-FFF2-40B4-BE49-F238E27FC236}">
                <a16:creationId xmlns:a16="http://schemas.microsoft.com/office/drawing/2014/main" id="{47144EE4-7B38-F2B3-D62C-FAC9B1F66E18}"/>
              </a:ext>
            </a:extLst>
          </p:cNvPr>
          <p:cNvSpPr txBox="1">
            <a:spLocks/>
          </p:cNvSpPr>
          <p:nvPr/>
        </p:nvSpPr>
        <p:spPr>
          <a:xfrm>
            <a:off x="381369" y="2276872"/>
            <a:ext cx="4762872" cy="826492"/>
          </a:xfrm>
          <a:prstGeom prst="rect">
            <a:avLst/>
          </a:prstGeom>
        </p:spPr>
        <p:txBody>
          <a:bodyPr>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400" dirty="0"/>
              <a:t>Similar Diocesan reorganisation under consultation in Truro and Leicester</a:t>
            </a:r>
          </a:p>
          <a:p>
            <a:pPr marL="1435100" indent="-1435100">
              <a:buNone/>
            </a:pPr>
            <a:endParaRPr lang="en-GB" sz="2400" dirty="0"/>
          </a:p>
        </p:txBody>
      </p:sp>
      <p:pic>
        <p:nvPicPr>
          <p:cNvPr id="4" name="Picture 3">
            <a:extLst>
              <a:ext uri="{FF2B5EF4-FFF2-40B4-BE49-F238E27FC236}">
                <a16:creationId xmlns:a16="http://schemas.microsoft.com/office/drawing/2014/main" id="{175ED953-7EF8-C0AD-65DF-C7E807B67405}"/>
              </a:ext>
            </a:extLst>
          </p:cNvPr>
          <p:cNvPicPr>
            <a:picLocks noChangeAspect="1"/>
          </p:cNvPicPr>
          <p:nvPr/>
        </p:nvPicPr>
        <p:blipFill>
          <a:blip r:embed="rId3"/>
          <a:stretch>
            <a:fillRect/>
          </a:stretch>
        </p:blipFill>
        <p:spPr>
          <a:xfrm>
            <a:off x="313184" y="3256508"/>
            <a:ext cx="2449621" cy="3274596"/>
          </a:xfrm>
          <a:prstGeom prst="rect">
            <a:avLst/>
          </a:prstGeom>
        </p:spPr>
      </p:pic>
      <p:sp>
        <p:nvSpPr>
          <p:cNvPr id="3" name="Title 1">
            <a:extLst>
              <a:ext uri="{FF2B5EF4-FFF2-40B4-BE49-F238E27FC236}">
                <a16:creationId xmlns:a16="http://schemas.microsoft.com/office/drawing/2014/main" id="{C4D71F94-95C8-E5E2-F204-C0F9E87245D2}"/>
              </a:ext>
            </a:extLst>
          </p:cNvPr>
          <p:cNvSpPr txBox="1">
            <a:spLocks/>
          </p:cNvSpPr>
          <p:nvPr/>
        </p:nvSpPr>
        <p:spPr>
          <a:xfrm>
            <a:off x="5213176" y="745902"/>
            <a:ext cx="3610744" cy="1944216"/>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3600" dirty="0"/>
              <a:t>Leicester Diocese </a:t>
            </a:r>
            <a:br>
              <a:rPr lang="en-GB" sz="3600" dirty="0"/>
            </a:br>
            <a:r>
              <a:rPr lang="en-GB" sz="3600" dirty="0"/>
              <a:t>‘Shaped by God together’</a:t>
            </a:r>
          </a:p>
        </p:txBody>
      </p:sp>
      <p:sp>
        <p:nvSpPr>
          <p:cNvPr id="7" name="TextBox 6">
            <a:extLst>
              <a:ext uri="{FF2B5EF4-FFF2-40B4-BE49-F238E27FC236}">
                <a16:creationId xmlns:a16="http://schemas.microsoft.com/office/drawing/2014/main" id="{EE77E700-B0B6-29A4-DC5F-BACB264DB4E6}"/>
              </a:ext>
            </a:extLst>
          </p:cNvPr>
          <p:cNvSpPr txBox="1"/>
          <p:nvPr/>
        </p:nvSpPr>
        <p:spPr>
          <a:xfrm>
            <a:off x="4598676" y="3567718"/>
            <a:ext cx="4583722" cy="1200329"/>
          </a:xfrm>
          <a:prstGeom prst="rect">
            <a:avLst/>
          </a:prstGeom>
          <a:noFill/>
        </p:spPr>
        <p:txBody>
          <a:bodyPr wrap="square">
            <a:spAutoFit/>
          </a:bodyPr>
          <a:lstStyle/>
          <a:p>
            <a:r>
              <a:rPr lang="en-GB" b="1" i="0" dirty="0">
                <a:solidFill>
                  <a:srgbClr val="000000"/>
                </a:solidFill>
                <a:effectLst/>
                <a:highlight>
                  <a:srgbClr val="FFFFFF"/>
                </a:highlight>
                <a:latin typeface="Titillium Web" panose="00000500000000000000" pitchFamily="2" charset="0"/>
              </a:rPr>
              <a:t>“Minster Communities are groups of churches and fresh expressions working collaboratively and sharing resources to enable effective mission.”</a:t>
            </a:r>
            <a:endParaRPr lang="en-GB" dirty="0"/>
          </a:p>
        </p:txBody>
      </p:sp>
    </p:spTree>
    <p:extLst>
      <p:ext uri="{BB962C8B-B14F-4D97-AF65-F5344CB8AC3E}">
        <p14:creationId xmlns:p14="http://schemas.microsoft.com/office/powerpoint/2010/main" val="2108136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415D-CF57-9A9D-2C85-7F6FD437BE39}"/>
              </a:ext>
            </a:extLst>
          </p:cNvPr>
          <p:cNvSpPr>
            <a:spLocks noGrp="1"/>
          </p:cNvSpPr>
          <p:nvPr>
            <p:ph type="title"/>
          </p:nvPr>
        </p:nvSpPr>
        <p:spPr>
          <a:xfrm>
            <a:off x="415671" y="704088"/>
            <a:ext cx="8388858" cy="1143000"/>
          </a:xfrm>
        </p:spPr>
        <p:txBody>
          <a:bodyPr>
            <a:normAutofit/>
          </a:bodyPr>
          <a:lstStyle/>
          <a:p>
            <a:r>
              <a:rPr lang="en-GB" sz="4400" dirty="0"/>
              <a:t>Aberavon</a:t>
            </a:r>
          </a:p>
        </p:txBody>
      </p:sp>
      <p:sp>
        <p:nvSpPr>
          <p:cNvPr id="4" name="TextBox 3">
            <a:extLst>
              <a:ext uri="{FF2B5EF4-FFF2-40B4-BE49-F238E27FC236}">
                <a16:creationId xmlns:a16="http://schemas.microsoft.com/office/drawing/2014/main" id="{DC4A33DB-2428-12C1-CF5A-3315BE0D51DA}"/>
              </a:ext>
            </a:extLst>
          </p:cNvPr>
          <p:cNvSpPr txBox="1"/>
          <p:nvPr/>
        </p:nvSpPr>
        <p:spPr>
          <a:xfrm>
            <a:off x="334956" y="2045747"/>
            <a:ext cx="6541300" cy="2031325"/>
          </a:xfrm>
          <a:prstGeom prst="rect">
            <a:avLst/>
          </a:prstGeom>
          <a:noFill/>
        </p:spPr>
        <p:txBody>
          <a:bodyPr wrap="square">
            <a:spAutoFit/>
          </a:bodyPr>
          <a:lstStyle/>
          <a:p>
            <a:pPr marL="0" indent="0">
              <a:buNone/>
            </a:pPr>
            <a:r>
              <a:rPr lang="en-GB" sz="1800" dirty="0"/>
              <a:t>Good 16cwt eight</a:t>
            </a:r>
          </a:p>
          <a:p>
            <a:pPr marL="0" indent="0">
              <a:buNone/>
            </a:pPr>
            <a:r>
              <a:rPr lang="en-GB" dirty="0"/>
              <a:t>Heavily used by Llandaff &amp; Monmouth</a:t>
            </a:r>
          </a:p>
          <a:p>
            <a:pPr marL="0" indent="0">
              <a:buNone/>
            </a:pPr>
            <a:r>
              <a:rPr lang="en-GB" sz="1800" dirty="0"/>
              <a:t>Active local band</a:t>
            </a:r>
          </a:p>
          <a:p>
            <a:pPr marL="0" indent="0">
              <a:buNone/>
            </a:pPr>
            <a:r>
              <a:rPr lang="en-GB" sz="1800" dirty="0"/>
              <a:t>186 peals </a:t>
            </a:r>
          </a:p>
          <a:p>
            <a:pPr marL="0" indent="0">
              <a:buNone/>
            </a:pPr>
            <a:r>
              <a:rPr lang="en-GB" dirty="0"/>
              <a:t>Church in need of major repairs</a:t>
            </a:r>
            <a:endParaRPr lang="en-GB" sz="1800" dirty="0"/>
          </a:p>
          <a:p>
            <a:pPr marL="0" indent="0">
              <a:buNone/>
            </a:pPr>
            <a:r>
              <a:rPr lang="en-GB" sz="1800" dirty="0"/>
              <a:t>Closed with three months’ notice – last service Sunday 21</a:t>
            </a:r>
            <a:r>
              <a:rPr lang="en-GB" sz="1800" baseline="30000" dirty="0"/>
              <a:t>st</a:t>
            </a:r>
            <a:r>
              <a:rPr lang="en-GB" sz="1800" dirty="0"/>
              <a:t> April</a:t>
            </a:r>
          </a:p>
          <a:p>
            <a:pPr marL="0" indent="0">
              <a:buNone/>
            </a:pPr>
            <a:r>
              <a:rPr lang="en-GB" sz="1800" dirty="0"/>
              <a:t>No access to bells pending a decision on the future of the building</a:t>
            </a:r>
          </a:p>
        </p:txBody>
      </p:sp>
      <p:pic>
        <p:nvPicPr>
          <p:cNvPr id="8" name="Picture 7">
            <a:extLst>
              <a:ext uri="{FF2B5EF4-FFF2-40B4-BE49-F238E27FC236}">
                <a16:creationId xmlns:a16="http://schemas.microsoft.com/office/drawing/2014/main" id="{6670CBEF-1A2B-5B0C-9CB3-8B2BA0D4FA31}"/>
              </a:ext>
            </a:extLst>
          </p:cNvPr>
          <p:cNvPicPr>
            <a:picLocks noChangeAspect="1"/>
          </p:cNvPicPr>
          <p:nvPr/>
        </p:nvPicPr>
        <p:blipFill>
          <a:blip r:embed="rId3"/>
          <a:stretch>
            <a:fillRect/>
          </a:stretch>
        </p:blipFill>
        <p:spPr>
          <a:xfrm>
            <a:off x="2475118" y="4261813"/>
            <a:ext cx="6668882" cy="2605656"/>
          </a:xfrm>
          <a:prstGeom prst="rect">
            <a:avLst/>
          </a:prstGeom>
        </p:spPr>
      </p:pic>
      <p:pic>
        <p:nvPicPr>
          <p:cNvPr id="11" name="Picture 10">
            <a:extLst>
              <a:ext uri="{FF2B5EF4-FFF2-40B4-BE49-F238E27FC236}">
                <a16:creationId xmlns:a16="http://schemas.microsoft.com/office/drawing/2014/main" id="{DC7F794E-3F2E-9020-F8AB-3F2656683CA6}"/>
              </a:ext>
            </a:extLst>
          </p:cNvPr>
          <p:cNvPicPr>
            <a:picLocks noChangeAspect="1"/>
          </p:cNvPicPr>
          <p:nvPr/>
        </p:nvPicPr>
        <p:blipFill>
          <a:blip r:embed="rId4"/>
          <a:stretch>
            <a:fillRect/>
          </a:stretch>
        </p:blipFill>
        <p:spPr>
          <a:xfrm>
            <a:off x="4564100" y="1162140"/>
            <a:ext cx="4422008" cy="2211004"/>
          </a:xfrm>
          <a:prstGeom prst="rect">
            <a:avLst/>
          </a:prstGeom>
        </p:spPr>
      </p:pic>
    </p:spTree>
    <p:extLst>
      <p:ext uri="{BB962C8B-B14F-4D97-AF65-F5344CB8AC3E}">
        <p14:creationId xmlns:p14="http://schemas.microsoft.com/office/powerpoint/2010/main" val="1759000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51415D-CF57-9A9D-2C85-7F6FD437BE39}"/>
              </a:ext>
            </a:extLst>
          </p:cNvPr>
          <p:cNvSpPr txBox="1">
            <a:spLocks/>
          </p:cNvSpPr>
          <p:nvPr/>
        </p:nvSpPr>
        <p:spPr>
          <a:xfrm>
            <a:off x="457200" y="476672"/>
            <a:ext cx="8388858"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Other ways of losing access</a:t>
            </a:r>
          </a:p>
        </p:txBody>
      </p:sp>
      <p:pic>
        <p:nvPicPr>
          <p:cNvPr id="8" name="Picture 7">
            <a:extLst>
              <a:ext uri="{FF2B5EF4-FFF2-40B4-BE49-F238E27FC236}">
                <a16:creationId xmlns:a16="http://schemas.microsoft.com/office/drawing/2014/main" id="{CAFFDFFA-318F-7AFD-1DFD-BDEA61DDBFB7}"/>
              </a:ext>
            </a:extLst>
          </p:cNvPr>
          <p:cNvPicPr>
            <a:picLocks noChangeAspect="1"/>
          </p:cNvPicPr>
          <p:nvPr/>
        </p:nvPicPr>
        <p:blipFill>
          <a:blip r:embed="rId3"/>
          <a:stretch>
            <a:fillRect/>
          </a:stretch>
        </p:blipFill>
        <p:spPr>
          <a:xfrm>
            <a:off x="683568" y="1700808"/>
            <a:ext cx="3312123" cy="2430270"/>
          </a:xfrm>
          <a:prstGeom prst="rect">
            <a:avLst/>
          </a:prstGeom>
        </p:spPr>
      </p:pic>
      <p:pic>
        <p:nvPicPr>
          <p:cNvPr id="1026" name="Picture 2">
            <a:extLst>
              <a:ext uri="{FF2B5EF4-FFF2-40B4-BE49-F238E27FC236}">
                <a16:creationId xmlns:a16="http://schemas.microsoft.com/office/drawing/2014/main" id="{BA900DD7-8667-3DEF-5D85-2AC9416CEE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1700808"/>
            <a:ext cx="3240360" cy="24302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7EACE0A-ECF4-1394-8B0C-48780482FE6E}"/>
              </a:ext>
            </a:extLst>
          </p:cNvPr>
          <p:cNvPicPr>
            <a:picLocks noChangeAspect="1"/>
          </p:cNvPicPr>
          <p:nvPr/>
        </p:nvPicPr>
        <p:blipFill rotWithShape="1">
          <a:blip r:embed="rId5"/>
          <a:srcRect l="6974" r="14568"/>
          <a:stretch/>
        </p:blipFill>
        <p:spPr>
          <a:xfrm>
            <a:off x="4139952" y="4292936"/>
            <a:ext cx="3240360" cy="2478025"/>
          </a:xfrm>
          <a:prstGeom prst="rect">
            <a:avLst/>
          </a:prstGeom>
        </p:spPr>
      </p:pic>
      <p:pic>
        <p:nvPicPr>
          <p:cNvPr id="2" name="Picture 1">
            <a:extLst>
              <a:ext uri="{FF2B5EF4-FFF2-40B4-BE49-F238E27FC236}">
                <a16:creationId xmlns:a16="http://schemas.microsoft.com/office/drawing/2014/main" id="{8511A4D4-2248-1F7E-D385-6A177CBD52B9}"/>
              </a:ext>
            </a:extLst>
          </p:cNvPr>
          <p:cNvPicPr>
            <a:picLocks noChangeAspect="1"/>
          </p:cNvPicPr>
          <p:nvPr/>
        </p:nvPicPr>
        <p:blipFill rotWithShape="1">
          <a:blip r:embed="rId6"/>
          <a:srcRect t="12595"/>
          <a:stretch/>
        </p:blipFill>
        <p:spPr>
          <a:xfrm>
            <a:off x="683568" y="4263342"/>
            <a:ext cx="3312123" cy="2478026"/>
          </a:xfrm>
          <a:prstGeom prst="rect">
            <a:avLst/>
          </a:prstGeom>
        </p:spPr>
      </p:pic>
    </p:spTree>
    <p:extLst>
      <p:ext uri="{BB962C8B-B14F-4D97-AF65-F5344CB8AC3E}">
        <p14:creationId xmlns:p14="http://schemas.microsoft.com/office/powerpoint/2010/main" val="13779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B313-94BE-A1BB-E8A8-6CA2BD1687D6}"/>
              </a:ext>
            </a:extLst>
          </p:cNvPr>
          <p:cNvSpPr>
            <a:spLocks noGrp="1"/>
          </p:cNvSpPr>
          <p:nvPr>
            <p:ph type="title"/>
          </p:nvPr>
        </p:nvSpPr>
        <p:spPr/>
        <p:txBody>
          <a:bodyPr/>
          <a:lstStyle/>
          <a:p>
            <a:r>
              <a:rPr lang="en-US" dirty="0"/>
              <a:t>What is Ringing 2030?</a:t>
            </a:r>
          </a:p>
        </p:txBody>
      </p:sp>
      <p:sp>
        <p:nvSpPr>
          <p:cNvPr id="3" name="Content Placeholder 2">
            <a:extLst>
              <a:ext uri="{FF2B5EF4-FFF2-40B4-BE49-F238E27FC236}">
                <a16:creationId xmlns:a16="http://schemas.microsoft.com/office/drawing/2014/main" id="{E74E2508-2C02-B24F-2B6E-C794B4B61426}"/>
              </a:ext>
            </a:extLst>
          </p:cNvPr>
          <p:cNvSpPr>
            <a:spLocks noGrp="1"/>
          </p:cNvSpPr>
          <p:nvPr>
            <p:ph idx="1"/>
          </p:nvPr>
        </p:nvSpPr>
        <p:spPr/>
        <p:txBody>
          <a:bodyPr>
            <a:normAutofit fontScale="92500" lnSpcReduction="20000"/>
          </a:bodyPr>
          <a:lstStyle/>
          <a:p>
            <a:r>
              <a:rPr lang="en-GB" dirty="0"/>
              <a:t>Ringing 2030 is a major project to create a sustainable future for change ringing.</a:t>
            </a:r>
          </a:p>
          <a:p>
            <a:r>
              <a:rPr lang="en-GB" dirty="0"/>
              <a:t>It was introduced to Council members at the Annual Meeting in September 2022.</a:t>
            </a:r>
          </a:p>
          <a:p>
            <a:r>
              <a:rPr lang="en-GB" dirty="0"/>
              <a:t>Ringing 2030 is</a:t>
            </a:r>
          </a:p>
          <a:p>
            <a:pPr lvl="1"/>
            <a:r>
              <a:rPr lang="en-GB" dirty="0"/>
              <a:t>what we need ringing to be like in 2030</a:t>
            </a:r>
          </a:p>
          <a:p>
            <a:pPr lvl="1"/>
            <a:r>
              <a:rPr lang="en-GB" dirty="0"/>
              <a:t>what we need to change in order to get there</a:t>
            </a:r>
          </a:p>
          <a:p>
            <a:pPr lvl="1"/>
            <a:r>
              <a:rPr lang="en-GB" dirty="0"/>
              <a:t>making sure we effect that change.</a:t>
            </a:r>
          </a:p>
          <a:p>
            <a:endParaRPr lang="en-US" dirty="0"/>
          </a:p>
        </p:txBody>
      </p:sp>
    </p:spTree>
    <p:extLst>
      <p:ext uri="{BB962C8B-B14F-4D97-AF65-F5344CB8AC3E}">
        <p14:creationId xmlns:p14="http://schemas.microsoft.com/office/powerpoint/2010/main" val="1418674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5286-5276-BC1E-76DB-0F573611B13A}"/>
              </a:ext>
            </a:extLst>
          </p:cNvPr>
          <p:cNvSpPr>
            <a:spLocks noGrp="1"/>
          </p:cNvSpPr>
          <p:nvPr>
            <p:ph type="title"/>
          </p:nvPr>
        </p:nvSpPr>
        <p:spPr>
          <a:xfrm>
            <a:off x="457200" y="917848"/>
            <a:ext cx="8229600" cy="1143000"/>
          </a:xfrm>
        </p:spPr>
        <p:txBody>
          <a:bodyPr>
            <a:normAutofit/>
          </a:bodyPr>
          <a:lstStyle/>
          <a:p>
            <a:r>
              <a:rPr lang="en-GB" sz="4400" dirty="0"/>
              <a:t>How to identify churches at risk?</a:t>
            </a:r>
          </a:p>
        </p:txBody>
      </p:sp>
      <p:sp>
        <p:nvSpPr>
          <p:cNvPr id="3" name="Content Placeholder 2">
            <a:extLst>
              <a:ext uri="{FF2B5EF4-FFF2-40B4-BE49-F238E27FC236}">
                <a16:creationId xmlns:a16="http://schemas.microsoft.com/office/drawing/2014/main" id="{0633E2ED-4B89-D9C2-AFD6-320C112497D5}"/>
              </a:ext>
            </a:extLst>
          </p:cNvPr>
          <p:cNvSpPr>
            <a:spLocks noGrp="1"/>
          </p:cNvSpPr>
          <p:nvPr>
            <p:ph idx="1"/>
          </p:nvPr>
        </p:nvSpPr>
        <p:spPr>
          <a:xfrm>
            <a:off x="457200" y="2136224"/>
            <a:ext cx="8229600" cy="4389120"/>
          </a:xfrm>
        </p:spPr>
        <p:txBody>
          <a:bodyPr>
            <a:normAutofit/>
          </a:bodyPr>
          <a:lstStyle/>
          <a:p>
            <a:r>
              <a:rPr lang="en-GB" sz="2800" dirty="0"/>
              <a:t>Attendance below 25</a:t>
            </a:r>
          </a:p>
          <a:p>
            <a:r>
              <a:rPr lang="en-GB" sz="2800" dirty="0"/>
              <a:t>Unaffordable repair costs</a:t>
            </a:r>
          </a:p>
          <a:p>
            <a:r>
              <a:rPr lang="en-GB" sz="2800" dirty="0"/>
              <a:t>Multi parish benefice</a:t>
            </a:r>
          </a:p>
          <a:p>
            <a:r>
              <a:rPr lang="en-GB" sz="2800" dirty="0"/>
              <a:t>Multi church parish</a:t>
            </a:r>
          </a:p>
          <a:p>
            <a:r>
              <a:rPr lang="en-GB" sz="2800" dirty="0"/>
              <a:t>Low level of heritage listing (Grade II or none)</a:t>
            </a:r>
          </a:p>
          <a:p>
            <a:r>
              <a:rPr lang="en-GB" sz="2800" dirty="0"/>
              <a:t>Poor/deprived area</a:t>
            </a:r>
          </a:p>
          <a:p>
            <a:r>
              <a:rPr lang="en-GB" sz="2800" dirty="0"/>
              <a:t>Lack of PCC members and other volunteers</a:t>
            </a:r>
          </a:p>
          <a:p>
            <a:endParaRPr lang="en-GB" sz="2800" dirty="0"/>
          </a:p>
        </p:txBody>
      </p:sp>
    </p:spTree>
    <p:extLst>
      <p:ext uri="{BB962C8B-B14F-4D97-AF65-F5344CB8AC3E}">
        <p14:creationId xmlns:p14="http://schemas.microsoft.com/office/powerpoint/2010/main" val="40942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p:txBody>
          <a:bodyPr/>
          <a:lstStyle/>
          <a:p>
            <a:r>
              <a:rPr lang="en-GB" dirty="0"/>
              <a:t>Issues for ringing</a:t>
            </a:r>
          </a:p>
        </p:txBody>
      </p:sp>
      <p:sp>
        <p:nvSpPr>
          <p:cNvPr id="5" name="Content Placeholder 2">
            <a:extLst>
              <a:ext uri="{FF2B5EF4-FFF2-40B4-BE49-F238E27FC236}">
                <a16:creationId xmlns:a16="http://schemas.microsoft.com/office/drawing/2014/main" id="{47144EE4-7B38-F2B3-D62C-FAC9B1F66E18}"/>
              </a:ext>
            </a:extLst>
          </p:cNvPr>
          <p:cNvSpPr txBox="1">
            <a:spLocks/>
          </p:cNvSpPr>
          <p:nvPr/>
        </p:nvSpPr>
        <p:spPr>
          <a:xfrm>
            <a:off x="457200" y="2098452"/>
            <a:ext cx="7787208" cy="485894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400" dirty="0"/>
              <a:t>What are we going to do about all these rings of bells?</a:t>
            </a:r>
          </a:p>
          <a:p>
            <a:pPr marL="0" indent="0">
              <a:buNone/>
            </a:pPr>
            <a:r>
              <a:rPr lang="en-GB" sz="2400" dirty="0"/>
              <a:t>Quite difficult to rehome larger rings. </a:t>
            </a:r>
            <a:r>
              <a:rPr lang="en-GB" sz="2400" dirty="0" err="1"/>
              <a:t>Cleator</a:t>
            </a:r>
            <a:r>
              <a:rPr lang="en-GB" sz="2400" dirty="0"/>
              <a:t> Moor have only just been rehomed despite being removed in 2017</a:t>
            </a:r>
          </a:p>
          <a:p>
            <a:pPr marL="0" indent="0">
              <a:buNone/>
            </a:pPr>
            <a:r>
              <a:rPr lang="en-GB" sz="2400" dirty="0"/>
              <a:t>Should we be considering where we put rings of bells? (Keltek Trust now reporting projects put on hold due to concerns over church future)</a:t>
            </a:r>
          </a:p>
          <a:p>
            <a:pPr marL="0" indent="0">
              <a:buNone/>
            </a:pPr>
            <a:r>
              <a:rPr lang="en-GB" sz="2400" dirty="0"/>
              <a:t>Where do we store them?</a:t>
            </a:r>
          </a:p>
          <a:p>
            <a:pPr marL="0" indent="0">
              <a:buNone/>
            </a:pPr>
            <a:r>
              <a:rPr lang="en-GB" sz="2400" dirty="0"/>
              <a:t>Who owns the bell fund?</a:t>
            </a:r>
          </a:p>
          <a:p>
            <a:pPr marL="0" indent="0">
              <a:buNone/>
            </a:pPr>
            <a:endParaRPr lang="en-GB" sz="3200" dirty="0"/>
          </a:p>
          <a:p>
            <a:pPr marL="1435100" indent="-1435100">
              <a:buNone/>
            </a:pPr>
            <a:endParaRPr lang="en-GB" sz="2400" dirty="0"/>
          </a:p>
        </p:txBody>
      </p:sp>
    </p:spTree>
    <p:extLst>
      <p:ext uri="{BB962C8B-B14F-4D97-AF65-F5344CB8AC3E}">
        <p14:creationId xmlns:p14="http://schemas.microsoft.com/office/powerpoint/2010/main" val="2125795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p:txBody>
          <a:bodyPr/>
          <a:lstStyle/>
          <a:p>
            <a:r>
              <a:rPr lang="en-GB" dirty="0"/>
              <a:t>Feedback from Keltek Trust</a:t>
            </a:r>
          </a:p>
        </p:txBody>
      </p:sp>
      <p:sp>
        <p:nvSpPr>
          <p:cNvPr id="5" name="Content Placeholder 2">
            <a:extLst>
              <a:ext uri="{FF2B5EF4-FFF2-40B4-BE49-F238E27FC236}">
                <a16:creationId xmlns:a16="http://schemas.microsoft.com/office/drawing/2014/main" id="{47144EE4-7B38-F2B3-D62C-FAC9B1F66E18}"/>
              </a:ext>
            </a:extLst>
          </p:cNvPr>
          <p:cNvSpPr txBox="1">
            <a:spLocks/>
          </p:cNvSpPr>
          <p:nvPr/>
        </p:nvSpPr>
        <p:spPr>
          <a:xfrm>
            <a:off x="457200" y="2098452"/>
            <a:ext cx="7787208" cy="43891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400" dirty="0">
                <a:effectLst/>
                <a:latin typeface="Calibri" panose="020F0502020204030204" pitchFamily="34" charset="0"/>
                <a:ea typeface="Aptos" panose="020B0004020202020204" pitchFamily="34" charset="0"/>
                <a:cs typeface="Aptos" panose="020B0004020202020204" pitchFamily="34" charset="0"/>
              </a:rPr>
              <a:t>Regarding church closures – we believe the way forward is:</a:t>
            </a:r>
            <a:br>
              <a:rPr lang="en-GB" sz="2400" dirty="0">
                <a:effectLst/>
                <a:latin typeface="Calibri" panose="020F0502020204030204" pitchFamily="34" charset="0"/>
                <a:ea typeface="Aptos" panose="020B0004020202020204" pitchFamily="34" charset="0"/>
                <a:cs typeface="Aptos" panose="020B0004020202020204" pitchFamily="34" charset="0"/>
              </a:rPr>
            </a:b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arenR"/>
            </a:pPr>
            <a:r>
              <a:rPr lang="en-GB" sz="2400" dirty="0">
                <a:effectLst/>
                <a:latin typeface="Calibri" panose="020F0502020204030204" pitchFamily="34" charset="0"/>
                <a:ea typeface="Times New Roman" panose="02020603050405020304" pitchFamily="18" charset="0"/>
                <a:cs typeface="Aptos" panose="020B0004020202020204" pitchFamily="34" charset="0"/>
              </a:rPr>
              <a:t>To collect a list of churches (or other buildings) which are prepared to accept a ring of bells and assess what their needs are  (number of bells, tenor weight etc.)</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arenR"/>
            </a:pPr>
            <a:r>
              <a:rPr lang="en-GB" sz="2400" dirty="0">
                <a:effectLst/>
                <a:latin typeface="Calibri" panose="020F0502020204030204" pitchFamily="34" charset="0"/>
                <a:ea typeface="Times New Roman" panose="02020603050405020304" pitchFamily="18" charset="0"/>
                <a:cs typeface="Aptos" panose="020B0004020202020204" pitchFamily="34" charset="0"/>
              </a:rPr>
              <a:t>For useful bells to be removed before formal redundancy</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arenR"/>
            </a:pPr>
            <a:r>
              <a:rPr lang="en-GB" sz="2400" dirty="0">
                <a:effectLst/>
                <a:latin typeface="Calibri" panose="020F0502020204030204" pitchFamily="34" charset="0"/>
                <a:ea typeface="Times New Roman" panose="02020603050405020304" pitchFamily="18" charset="0"/>
                <a:cs typeface="Aptos" panose="020B0004020202020204" pitchFamily="34" charset="0"/>
              </a:rPr>
              <a:t>For the Diocesan Furnishings Officers to offer a free transfer to any church within the UK. Many Dioceses do agree to a free transfer within the Diocese</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arenR"/>
            </a:pPr>
            <a:r>
              <a:rPr lang="en-GB" sz="2400" dirty="0">
                <a:effectLst/>
                <a:latin typeface="Calibri" panose="020F0502020204030204" pitchFamily="34" charset="0"/>
                <a:ea typeface="Times New Roman" panose="02020603050405020304" pitchFamily="18" charset="0"/>
                <a:cs typeface="Aptos" panose="020B0004020202020204" pitchFamily="34" charset="0"/>
              </a:rPr>
              <a:t>For funding to be made available to install rings in “new” churches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2400" dirty="0">
                <a:effectLst/>
                <a:latin typeface="Calibri" panose="020F0502020204030204" pitchFamily="34" charset="0"/>
                <a:ea typeface="Aptos" panose="020B0004020202020204" pitchFamily="34" charset="0"/>
                <a:cs typeface="Aptos" panose="020B0004020202020204" pitchFamily="34" charset="0"/>
              </a:rPr>
              <a:t> </a:t>
            </a:r>
            <a:endParaRPr lang="en-GB" sz="2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08018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p:txBody>
          <a:bodyPr/>
          <a:lstStyle/>
          <a:p>
            <a:r>
              <a:rPr lang="en-GB" dirty="0"/>
              <a:t>Other things ringers can do</a:t>
            </a:r>
          </a:p>
        </p:txBody>
      </p:sp>
      <p:sp>
        <p:nvSpPr>
          <p:cNvPr id="5" name="Content Placeholder 2">
            <a:extLst>
              <a:ext uri="{FF2B5EF4-FFF2-40B4-BE49-F238E27FC236}">
                <a16:creationId xmlns:a16="http://schemas.microsoft.com/office/drawing/2014/main" id="{47144EE4-7B38-F2B3-D62C-FAC9B1F66E18}"/>
              </a:ext>
            </a:extLst>
          </p:cNvPr>
          <p:cNvSpPr txBox="1">
            <a:spLocks/>
          </p:cNvSpPr>
          <p:nvPr/>
        </p:nvSpPr>
        <p:spPr>
          <a:xfrm>
            <a:off x="457200" y="2098452"/>
            <a:ext cx="7787208" cy="43891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0" indent="-342900">
              <a:buFont typeface="+mj-lt"/>
              <a:buAutoNum type="arabicParenR"/>
            </a:pPr>
            <a:r>
              <a:rPr lang="en-GB" sz="2000" dirty="0">
                <a:effectLst/>
                <a:latin typeface="Calibri" panose="020F0502020204030204" pitchFamily="34" charset="0"/>
                <a:ea typeface="Times New Roman" panose="02020603050405020304" pitchFamily="18" charset="0"/>
                <a:cs typeface="Aptos" panose="020B0004020202020204" pitchFamily="34" charset="0"/>
              </a:rPr>
              <a:t>Be on the PCC! No excuse for not know what’s going to happen with enough notice to do something about it</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arenR"/>
            </a:pPr>
            <a:r>
              <a:rPr lang="en-GB" sz="2000" dirty="0">
                <a:effectLst/>
                <a:latin typeface="Calibri" panose="020F0502020204030204" pitchFamily="34" charset="0"/>
                <a:ea typeface="Times New Roman" panose="02020603050405020304" pitchFamily="18" charset="0"/>
                <a:cs typeface="Aptos" panose="020B0004020202020204" pitchFamily="34" charset="0"/>
              </a:rPr>
              <a:t>Assess all BRF requests against the ‘Churc</a:t>
            </a:r>
            <a:r>
              <a:rPr lang="en-GB" sz="2000" dirty="0">
                <a:latin typeface="Calibri" panose="020F0502020204030204" pitchFamily="34" charset="0"/>
                <a:ea typeface="Times New Roman" panose="02020603050405020304" pitchFamily="18" charset="0"/>
                <a:cs typeface="Aptos" panose="020B0004020202020204" pitchFamily="34" charset="0"/>
              </a:rPr>
              <a:t>h at risk’ criteria (as above)</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arenR"/>
            </a:pPr>
            <a:r>
              <a:rPr lang="en-GB" sz="2000" dirty="0">
                <a:effectLst/>
                <a:latin typeface="Calibri" panose="020F0502020204030204" pitchFamily="34" charset="0"/>
                <a:ea typeface="Times New Roman" panose="02020603050405020304" pitchFamily="18" charset="0"/>
                <a:cs typeface="Aptos" panose="020B0004020202020204" pitchFamily="34" charset="0"/>
              </a:rPr>
              <a:t>If funding for a new ring of bells does not come from the church itself, retain ownership and right to remove (needs thought/research into whether this is possible)</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arenR"/>
            </a:pPr>
            <a:r>
              <a:rPr lang="en-GB" sz="2000" dirty="0">
                <a:effectLst/>
                <a:latin typeface="Calibri" panose="020F0502020204030204" pitchFamily="34" charset="0"/>
                <a:ea typeface="Times New Roman" panose="02020603050405020304" pitchFamily="18" charset="0"/>
                <a:cs typeface="Aptos" panose="020B0004020202020204" pitchFamily="34" charset="0"/>
              </a:rPr>
              <a:t>Start compiling the database of potential homes for rings of bells, including what it will cost to complet</a:t>
            </a:r>
            <a:r>
              <a:rPr lang="en-GB" sz="2000" dirty="0">
                <a:latin typeface="Calibri" panose="020F0502020204030204" pitchFamily="34" charset="0"/>
                <a:ea typeface="Times New Roman" panose="02020603050405020304" pitchFamily="18" charset="0"/>
                <a:cs typeface="Aptos" panose="020B0004020202020204" pitchFamily="34" charset="0"/>
              </a:rPr>
              <a:t>e a project (note that is direct competition to the market for new bells</a:t>
            </a:r>
          </a:p>
          <a:p>
            <a:pPr marL="342900" lvl="0" indent="-342900">
              <a:buFont typeface="+mj-lt"/>
              <a:buAutoNum type="arabicParenR"/>
            </a:pPr>
            <a:r>
              <a:rPr lang="en-GB" sz="2000" dirty="0">
                <a:effectLst/>
                <a:latin typeface="Aptos" panose="020B0004020202020204" pitchFamily="34" charset="0"/>
                <a:ea typeface="Aptos" panose="020B0004020202020204" pitchFamily="34" charset="0"/>
                <a:cs typeface="Aptos" panose="020B0004020202020204" pitchFamily="34" charset="0"/>
              </a:rPr>
              <a:t>Identify the criteria for the ‘best’ rings/bells and consider the risks to them, and options</a:t>
            </a:r>
          </a:p>
          <a:p>
            <a:pPr marL="342900" lvl="0" indent="-342900">
              <a:buFont typeface="+mj-lt"/>
              <a:buAutoNum type="arabicParenR"/>
            </a:pPr>
            <a:r>
              <a:rPr lang="en-GB" sz="2000" dirty="0">
                <a:latin typeface="Aptos" panose="020B0004020202020204" pitchFamily="34" charset="0"/>
                <a:ea typeface="Aptos" panose="020B0004020202020204" pitchFamily="34" charset="0"/>
                <a:cs typeface="Aptos" panose="020B0004020202020204" pitchFamily="34" charset="0"/>
              </a:rPr>
              <a:t>Work closely with DACs and DAC </a:t>
            </a:r>
            <a:r>
              <a:rPr lang="en-GB" sz="2000">
                <a:latin typeface="Aptos" panose="020B0004020202020204" pitchFamily="34" charset="0"/>
                <a:ea typeface="Aptos" panose="020B0004020202020204" pitchFamily="34" charset="0"/>
                <a:cs typeface="Aptos" panose="020B0004020202020204" pitchFamily="34" charset="0"/>
              </a:rPr>
              <a:t>Bell Advisers, remembering that DAC Bell Advisers may well have a conflict of interests</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2000" dirty="0">
                <a:effectLst/>
                <a:latin typeface="Calibri" panose="020F0502020204030204" pitchFamily="34" charset="0"/>
                <a:ea typeface="Aptos" panose="020B0004020202020204" pitchFamily="34" charset="0"/>
                <a:cs typeface="Aptos" panose="020B0004020202020204" pitchFamily="34" charset="0"/>
              </a:rPr>
              <a:t> </a:t>
            </a:r>
            <a:endParaRPr lang="en-GB"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540462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a:xfrm>
            <a:off x="457200" y="620688"/>
            <a:ext cx="8305800" cy="1143000"/>
          </a:xfrm>
        </p:spPr>
        <p:txBody>
          <a:bodyPr/>
          <a:lstStyle/>
          <a:p>
            <a:r>
              <a:rPr lang="en-GB" dirty="0"/>
              <a:t>Conclusion</a:t>
            </a:r>
          </a:p>
        </p:txBody>
      </p:sp>
      <p:sp>
        <p:nvSpPr>
          <p:cNvPr id="5" name="Content Placeholder 2">
            <a:extLst>
              <a:ext uri="{FF2B5EF4-FFF2-40B4-BE49-F238E27FC236}">
                <a16:creationId xmlns:a16="http://schemas.microsoft.com/office/drawing/2014/main" id="{47144EE4-7B38-F2B3-D62C-FAC9B1F66E18}"/>
              </a:ext>
            </a:extLst>
          </p:cNvPr>
          <p:cNvSpPr txBox="1">
            <a:spLocks/>
          </p:cNvSpPr>
          <p:nvPr/>
        </p:nvSpPr>
        <p:spPr>
          <a:xfrm>
            <a:off x="477561" y="2204864"/>
            <a:ext cx="7787208" cy="438912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000" dirty="0">
                <a:effectLst/>
                <a:latin typeface="Calibri" panose="020F0502020204030204" pitchFamily="34" charset="0"/>
                <a:ea typeface="Times New Roman" panose="02020603050405020304" pitchFamily="18" charset="0"/>
                <a:cs typeface="Aptos" panose="020B0004020202020204" pitchFamily="34" charset="0"/>
              </a:rPr>
              <a:t>Hope for the best, plan for the worst</a:t>
            </a:r>
            <a:br>
              <a:rPr lang="en-GB" sz="2000" dirty="0">
                <a:effectLst/>
                <a:latin typeface="Calibri" panose="020F0502020204030204" pitchFamily="34" charset="0"/>
                <a:ea typeface="Times New Roman" panose="02020603050405020304" pitchFamily="18" charset="0"/>
                <a:cs typeface="Aptos" panose="020B0004020202020204" pitchFamily="34" charset="0"/>
              </a:rPr>
            </a:br>
            <a:r>
              <a:rPr lang="en-GB" sz="2000" dirty="0">
                <a:effectLst/>
                <a:latin typeface="Calibri" panose="020F0502020204030204" pitchFamily="34" charset="0"/>
                <a:ea typeface="Times New Roman" panose="02020603050405020304" pitchFamily="18" charset="0"/>
                <a:cs typeface="Aptos" panose="020B0004020202020204" pitchFamily="34" charset="0"/>
              </a:rPr>
              <a:t>Over the next 10 years, 10-15% of churches with bells could either close or find </a:t>
            </a:r>
            <a:r>
              <a:rPr lang="en-GB" sz="2000" dirty="0">
                <a:latin typeface="Calibri" panose="020F0502020204030204" pitchFamily="34" charset="0"/>
                <a:ea typeface="Times New Roman" panose="02020603050405020304" pitchFamily="18" charset="0"/>
                <a:cs typeface="Aptos" panose="020B0004020202020204" pitchFamily="34" charset="0"/>
              </a:rPr>
              <a:t>new uses</a:t>
            </a:r>
          </a:p>
          <a:p>
            <a:r>
              <a:rPr lang="en-GB" sz="2000" dirty="0">
                <a:latin typeface="Calibri" panose="020F0502020204030204" pitchFamily="34" charset="0"/>
                <a:ea typeface="Times New Roman" panose="02020603050405020304" pitchFamily="18" charset="0"/>
                <a:cs typeface="Aptos" panose="020B0004020202020204" pitchFamily="34" charset="0"/>
              </a:rPr>
              <a:t>Start considering where rings of bells might go, and do preparatory work</a:t>
            </a:r>
          </a:p>
          <a:p>
            <a:r>
              <a:rPr lang="en-GB" sz="2000" dirty="0">
                <a:effectLst/>
                <a:latin typeface="Calibri" panose="020F0502020204030204" pitchFamily="34" charset="0"/>
                <a:ea typeface="Times New Roman" panose="02020603050405020304" pitchFamily="18" charset="0"/>
                <a:cs typeface="Aptos" panose="020B0004020202020204" pitchFamily="34" charset="0"/>
              </a:rPr>
              <a:t>Rings of bells with a tenor over around 15cwt are very difficult to relocate</a:t>
            </a:r>
          </a:p>
          <a:p>
            <a:pPr lvl="0"/>
            <a:r>
              <a:rPr lang="en-GB" sz="2000" dirty="0">
                <a:latin typeface="Calibri" panose="020F0502020204030204" pitchFamily="34" charset="0"/>
              </a:rPr>
              <a:t>Societies and ringers need to become better aware and connected with the churches where they ring, and not forget the towers where there are </a:t>
            </a:r>
            <a:r>
              <a:rPr lang="en-GB" sz="2000">
                <a:latin typeface="Calibri" panose="020F0502020204030204" pitchFamily="34" charset="0"/>
              </a:rPr>
              <a:t>no bands</a:t>
            </a:r>
            <a:endParaRPr lang="en-GB" sz="2000" dirty="0">
              <a:latin typeface="Calibri" panose="020F0502020204030204" pitchFamily="34" charset="0"/>
            </a:endParaRPr>
          </a:p>
          <a:p>
            <a:pPr lvl="0"/>
            <a:r>
              <a:rPr lang="en-GB" sz="2000" dirty="0">
                <a:latin typeface="Calibri" panose="020F0502020204030204" pitchFamily="34" charset="0"/>
              </a:rPr>
              <a:t>Although church closure has tended to be a lingering death, Aberavon shows how quick it can be.</a:t>
            </a:r>
          </a:p>
        </p:txBody>
      </p:sp>
    </p:spTree>
    <p:extLst>
      <p:ext uri="{BB962C8B-B14F-4D97-AF65-F5344CB8AC3E}">
        <p14:creationId xmlns:p14="http://schemas.microsoft.com/office/powerpoint/2010/main" val="266574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6BBF-FAB2-3EDA-D669-A0EA74A1D053}"/>
              </a:ext>
            </a:extLst>
          </p:cNvPr>
          <p:cNvSpPr>
            <a:spLocks noGrp="1"/>
          </p:cNvSpPr>
          <p:nvPr>
            <p:ph type="title"/>
          </p:nvPr>
        </p:nvSpPr>
        <p:spPr/>
        <p:txBody>
          <a:bodyPr>
            <a:normAutofit/>
          </a:bodyPr>
          <a:lstStyle/>
          <a:p>
            <a:r>
              <a:rPr lang="en-US" dirty="0"/>
              <a:t>Some base data</a:t>
            </a:r>
          </a:p>
        </p:txBody>
      </p:sp>
      <p:sp>
        <p:nvSpPr>
          <p:cNvPr id="3" name="Content Placeholder 2">
            <a:extLst>
              <a:ext uri="{FF2B5EF4-FFF2-40B4-BE49-F238E27FC236}">
                <a16:creationId xmlns:a16="http://schemas.microsoft.com/office/drawing/2014/main" id="{94A38538-8450-49EC-B792-3AD1A3D91A75}"/>
              </a:ext>
            </a:extLst>
          </p:cNvPr>
          <p:cNvSpPr>
            <a:spLocks noGrp="1"/>
          </p:cNvSpPr>
          <p:nvPr>
            <p:ph idx="1"/>
          </p:nvPr>
        </p:nvSpPr>
        <p:spPr/>
        <p:txBody>
          <a:bodyPr/>
          <a:lstStyle/>
          <a:p>
            <a:r>
              <a:rPr lang="en-US" dirty="0"/>
              <a:t>We have fewer ringers than we used to have</a:t>
            </a:r>
          </a:p>
          <a:p>
            <a:r>
              <a:rPr lang="en-US" dirty="0"/>
              <a:t>Our traditional sources of youth recruitment have disappeared</a:t>
            </a:r>
          </a:p>
          <a:p>
            <a:r>
              <a:rPr lang="en-US" dirty="0"/>
              <a:t>Our current ringing population is build on a youth base five times larger than what it is now</a:t>
            </a:r>
          </a:p>
          <a:p>
            <a:endParaRPr lang="en-US" dirty="0"/>
          </a:p>
        </p:txBody>
      </p:sp>
    </p:spTree>
    <p:extLst>
      <p:ext uri="{BB962C8B-B14F-4D97-AF65-F5344CB8AC3E}">
        <p14:creationId xmlns:p14="http://schemas.microsoft.com/office/powerpoint/2010/main" val="328413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0FC4-82DF-2FCF-0E86-7A8F40AC120C}"/>
              </a:ext>
            </a:extLst>
          </p:cNvPr>
          <p:cNvSpPr>
            <a:spLocks noGrp="1"/>
          </p:cNvSpPr>
          <p:nvPr>
            <p:ph type="title"/>
          </p:nvPr>
        </p:nvSpPr>
        <p:spPr/>
        <p:txBody>
          <a:bodyPr/>
          <a:lstStyle/>
          <a:p>
            <a:r>
              <a:rPr lang="en-US" dirty="0"/>
              <a:t>Successful recruiting events</a:t>
            </a:r>
          </a:p>
        </p:txBody>
      </p:sp>
      <p:sp>
        <p:nvSpPr>
          <p:cNvPr id="3" name="Content Placeholder 2">
            <a:extLst>
              <a:ext uri="{FF2B5EF4-FFF2-40B4-BE49-F238E27FC236}">
                <a16:creationId xmlns:a16="http://schemas.microsoft.com/office/drawing/2014/main" id="{5DDBBA8D-065D-DECD-6EF2-5E6CAF8F020D}"/>
              </a:ext>
            </a:extLst>
          </p:cNvPr>
          <p:cNvSpPr>
            <a:spLocks noGrp="1"/>
          </p:cNvSpPr>
          <p:nvPr>
            <p:ph idx="1"/>
          </p:nvPr>
        </p:nvSpPr>
        <p:spPr/>
        <p:txBody>
          <a:bodyPr>
            <a:normAutofit/>
          </a:bodyPr>
          <a:lstStyle/>
          <a:p>
            <a:r>
              <a:rPr lang="en-US" dirty="0"/>
              <a:t>Millennium Ringing (2000) </a:t>
            </a:r>
          </a:p>
          <a:p>
            <a:r>
              <a:rPr lang="en-US" dirty="0"/>
              <a:t>Ringing Remembers (2018)</a:t>
            </a:r>
          </a:p>
          <a:p>
            <a:r>
              <a:rPr lang="en-US" dirty="0"/>
              <a:t>Ring for the King (2023)</a:t>
            </a:r>
          </a:p>
          <a:p>
            <a:endParaRPr lang="en-US" dirty="0"/>
          </a:p>
          <a:p>
            <a:pPr marL="0" indent="0">
              <a:buNone/>
            </a:pPr>
            <a:r>
              <a:rPr lang="en-US" dirty="0"/>
              <a:t>All of these driven by significant events.</a:t>
            </a:r>
          </a:p>
          <a:p>
            <a:pPr marL="0" indent="0">
              <a:buNone/>
            </a:pPr>
            <a:endParaRPr lang="en-US" dirty="0"/>
          </a:p>
        </p:txBody>
      </p:sp>
    </p:spTree>
    <p:extLst>
      <p:ext uri="{BB962C8B-B14F-4D97-AF65-F5344CB8AC3E}">
        <p14:creationId xmlns:p14="http://schemas.microsoft.com/office/powerpoint/2010/main" val="41615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2781-EA0C-6E3D-AADE-EDB9FDEFBDA6}"/>
              </a:ext>
            </a:extLst>
          </p:cNvPr>
          <p:cNvSpPr>
            <a:spLocks noGrp="1"/>
          </p:cNvSpPr>
          <p:nvPr>
            <p:ph type="title"/>
          </p:nvPr>
        </p:nvSpPr>
        <p:spPr/>
        <p:txBody>
          <a:bodyPr>
            <a:normAutofit fontScale="90000"/>
          </a:bodyPr>
          <a:lstStyle/>
          <a:p>
            <a:r>
              <a:rPr lang="en-US" dirty="0"/>
              <a:t>Do you know who your ringers are?</a:t>
            </a:r>
          </a:p>
        </p:txBody>
      </p:sp>
      <p:sp>
        <p:nvSpPr>
          <p:cNvPr id="3" name="Content Placeholder 2">
            <a:extLst>
              <a:ext uri="{FF2B5EF4-FFF2-40B4-BE49-F238E27FC236}">
                <a16:creationId xmlns:a16="http://schemas.microsoft.com/office/drawing/2014/main" id="{D3E2B4D2-F5FB-8140-5A7B-5A12DE6C7B0D}"/>
              </a:ext>
            </a:extLst>
          </p:cNvPr>
          <p:cNvSpPr>
            <a:spLocks noGrp="1"/>
          </p:cNvSpPr>
          <p:nvPr>
            <p:ph idx="1"/>
          </p:nvPr>
        </p:nvSpPr>
        <p:spPr/>
        <p:txBody>
          <a:bodyPr/>
          <a:lstStyle/>
          <a:p>
            <a:r>
              <a:rPr lang="en-US" dirty="0"/>
              <a:t>Some associations don’t.</a:t>
            </a:r>
          </a:p>
          <a:p>
            <a:r>
              <a:rPr lang="en-US" dirty="0"/>
              <a:t>Associations are best placed to find that out:</a:t>
            </a:r>
          </a:p>
          <a:p>
            <a:pPr lvl="1"/>
            <a:r>
              <a:rPr lang="en-US" dirty="0"/>
              <a:t>How many young people are ringing?</a:t>
            </a:r>
          </a:p>
          <a:p>
            <a:pPr lvl="1"/>
            <a:r>
              <a:rPr lang="en-US" dirty="0"/>
              <a:t>Who are your teachers?</a:t>
            </a:r>
          </a:p>
          <a:p>
            <a:pPr lvl="1"/>
            <a:r>
              <a:rPr lang="en-US" dirty="0"/>
              <a:t>Where are your hotspots? And blackspots?</a:t>
            </a:r>
          </a:p>
        </p:txBody>
      </p:sp>
    </p:spTree>
    <p:extLst>
      <p:ext uri="{BB962C8B-B14F-4D97-AF65-F5344CB8AC3E}">
        <p14:creationId xmlns:p14="http://schemas.microsoft.com/office/powerpoint/2010/main" val="323466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61A13-3CDA-00B2-B9AB-E4D9C7B63DF3}"/>
              </a:ext>
            </a:extLst>
          </p:cNvPr>
          <p:cNvSpPr>
            <a:spLocks noGrp="1"/>
          </p:cNvSpPr>
          <p:nvPr>
            <p:ph idx="1"/>
          </p:nvPr>
        </p:nvSpPr>
        <p:spPr/>
        <p:txBody>
          <a:bodyPr/>
          <a:lstStyle/>
          <a:p>
            <a:pPr marL="0" indent="0">
              <a:buNone/>
            </a:pPr>
            <a:endParaRPr lang="en-US" dirty="0"/>
          </a:p>
          <a:p>
            <a:pPr marL="0" indent="0" algn="ctr">
              <a:buNone/>
            </a:pPr>
            <a:r>
              <a:rPr lang="en-US" sz="5400" dirty="0"/>
              <a:t>What has the Council done for me?*</a:t>
            </a:r>
          </a:p>
          <a:p>
            <a:pPr marL="0" indent="0" algn="ctr">
              <a:buNone/>
            </a:pPr>
            <a:r>
              <a:rPr lang="en-US" sz="4000" dirty="0"/>
              <a:t>(is the wrong question)</a:t>
            </a:r>
          </a:p>
        </p:txBody>
      </p:sp>
    </p:spTree>
    <p:extLst>
      <p:ext uri="{BB962C8B-B14F-4D97-AF65-F5344CB8AC3E}">
        <p14:creationId xmlns:p14="http://schemas.microsoft.com/office/powerpoint/2010/main" val="106623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221944"/>
            <a:ext cx="7560840" cy="1790700"/>
          </a:xfrm>
        </p:spPr>
        <p:txBody>
          <a:bodyPr/>
          <a:lstStyle/>
          <a:p>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Changes in churches</a:t>
            </a:r>
            <a:b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What are we going to do?</a:t>
            </a:r>
          </a:p>
        </p:txBody>
      </p:sp>
      <p:sp>
        <p:nvSpPr>
          <p:cNvPr id="3" name="Subtitle 2"/>
          <p:cNvSpPr>
            <a:spLocks noGrp="1"/>
          </p:cNvSpPr>
          <p:nvPr>
            <p:ph type="subTitle" idx="1"/>
          </p:nvPr>
        </p:nvSpPr>
        <p:spPr>
          <a:xfrm>
            <a:off x="670560" y="3104564"/>
            <a:ext cx="8092440" cy="1422969"/>
          </a:xfrm>
        </p:spPr>
        <p:txBody>
          <a:bodyPr>
            <a:normAutofit/>
          </a:bodyPr>
          <a:lstStyle/>
          <a:p>
            <a:endParaRPr lang="en-GB" sz="28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r>
              <a:rPr lang="en-GB" sz="28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Presentation by </a:t>
            </a:r>
            <a:br>
              <a:rPr lang="en-GB" sz="28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28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Simon Linford and Alison Hodge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226745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a:xfrm>
            <a:off x="457200" y="1973560"/>
            <a:ext cx="8229600" cy="4263752"/>
          </a:xfrm>
        </p:spPr>
        <p:txBody>
          <a:bodyPr vert="horz" lIns="91440" tIns="45720" rIns="91440" bIns="45720" anchor="t">
            <a:normAutofit fontScale="85000" lnSpcReduction="20000"/>
          </a:bodyPr>
          <a:lstStyle/>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“The 19 churches across Wigan which could soon disappear amid  controversial closure plans”  </a:t>
            </a:r>
            <a:r>
              <a:rPr lang="en-GB" sz="2200" i="1" kern="100" dirty="0">
                <a:effectLst/>
                <a:latin typeface="Calibri" panose="020F0502020204030204" pitchFamily="34" charset="0"/>
                <a:ea typeface="Calibri" panose="020F0502020204030204" pitchFamily="34" charset="0"/>
                <a:cs typeface="Times New Roman" panose="02020603050405020304" pitchFamily="18" charset="0"/>
              </a:rPr>
              <a:t>Wigan Today, 3 October 2023</a:t>
            </a:r>
            <a:endParaRPr lang="en-GB" sz="24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“Truro Diocese "On The Way" to closing churches”  </a:t>
            </a:r>
            <a:br>
              <a:rPr lang="en-GB" sz="2400" kern="100" dirty="0">
                <a:effectLst/>
                <a:latin typeface="Calibri" panose="020F0502020204030204" pitchFamily="34" charset="0"/>
                <a:ea typeface="Calibri" panose="020F0502020204030204" pitchFamily="34" charset="0"/>
                <a:cs typeface="Times New Roman" panose="02020603050405020304" pitchFamily="18" charset="0"/>
              </a:rPr>
            </a:b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2200" i="1" kern="100" dirty="0" err="1">
                <a:effectLst/>
                <a:latin typeface="Calibri" panose="020F0502020204030204" pitchFamily="34" charset="0"/>
                <a:ea typeface="Calibri" panose="020F0502020204030204" pitchFamily="34" charset="0"/>
                <a:cs typeface="Times New Roman" panose="02020603050405020304" pitchFamily="18" charset="0"/>
              </a:rPr>
              <a:t>UKColumn</a:t>
            </a:r>
            <a:r>
              <a:rPr lang="en-GB" sz="2200" i="1" kern="100" dirty="0">
                <a:effectLst/>
                <a:latin typeface="Calibri" panose="020F0502020204030204" pitchFamily="34" charset="0"/>
                <a:ea typeface="Calibri" panose="020F0502020204030204" pitchFamily="34" charset="0"/>
                <a:cs typeface="Times New Roman" panose="02020603050405020304" pitchFamily="18" charset="0"/>
              </a:rPr>
              <a:t> 29 March 2023</a:t>
            </a:r>
            <a:endParaRPr lang="en-GB" sz="24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“Church of England parishes close at record rate. Startling figures come as dossier accuses bishops and senior clergy of driving through controversial plans to cut costs and vicars.”  </a:t>
            </a:r>
            <a:br>
              <a:rPr lang="en-GB" sz="2400" kern="100" dirty="0">
                <a:effectLst/>
                <a:latin typeface="Calibri" panose="020F0502020204030204" pitchFamily="34" charset="0"/>
                <a:ea typeface="Calibri" panose="020F0502020204030204" pitchFamily="34" charset="0"/>
                <a:cs typeface="Times New Roman" panose="02020603050405020304" pitchFamily="18" charset="0"/>
              </a:rPr>
            </a:br>
            <a:r>
              <a:rPr lang="en-GB" sz="2200" i="1" kern="100" dirty="0">
                <a:effectLst/>
                <a:latin typeface="Calibri" panose="020F0502020204030204" pitchFamily="34" charset="0"/>
                <a:ea typeface="Calibri" panose="020F0502020204030204" pitchFamily="34" charset="0"/>
                <a:cs typeface="Times New Roman" panose="02020603050405020304" pitchFamily="18" charset="0"/>
              </a:rPr>
              <a:t>Daily Telegraph 2 September 2023</a:t>
            </a: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“Existential crisis as up to 700 churches predicted to close across Scotland by end of the decade”  </a:t>
            </a:r>
            <a:br>
              <a:rPr lang="en-GB" sz="2400" kern="100" dirty="0">
                <a:effectLst/>
                <a:latin typeface="Calibri" panose="020F0502020204030204" pitchFamily="34" charset="0"/>
                <a:ea typeface="Calibri" panose="020F0502020204030204" pitchFamily="34" charset="0"/>
                <a:cs typeface="Times New Roman" panose="02020603050405020304" pitchFamily="18" charset="0"/>
              </a:rPr>
            </a:br>
            <a:r>
              <a:rPr lang="en-GB" sz="2200" i="1" kern="100" dirty="0">
                <a:effectLst/>
                <a:latin typeface="Calibri" panose="020F0502020204030204" pitchFamily="34" charset="0"/>
                <a:ea typeface="Calibri" panose="020F0502020204030204" pitchFamily="34" charset="0"/>
                <a:cs typeface="Times New Roman" panose="02020603050405020304" pitchFamily="18" charset="0"/>
              </a:rPr>
              <a:t>The Scotsman, 11 November 2023</a:t>
            </a:r>
          </a:p>
          <a:p>
            <a:pPr>
              <a:lnSpc>
                <a:spcPct val="107000"/>
              </a:lnSpc>
              <a:spcAft>
                <a:spcPts val="800"/>
              </a:spcAft>
            </a:pPr>
            <a:r>
              <a:rPr lang="en-GB" sz="2400" kern="100" dirty="0">
                <a:latin typeface="Calibri" panose="020F0502020204030204" pitchFamily="34" charset="0"/>
                <a:cs typeface="Times New Roman" panose="02020603050405020304" pitchFamily="18" charset="0"/>
              </a:rPr>
              <a:t>“Up to a quarter of Church of England Parishes have no wardens”</a:t>
            </a:r>
            <a:br>
              <a:rPr lang="en-GB" sz="2400" kern="100" dirty="0">
                <a:latin typeface="Calibri" panose="020F0502020204030204" pitchFamily="34" charset="0"/>
                <a:cs typeface="Times New Roman" panose="02020603050405020304" pitchFamily="18" charset="0"/>
              </a:rPr>
            </a:br>
            <a:r>
              <a:rPr lang="en-GB" sz="2200" kern="100" dirty="0">
                <a:latin typeface="Calibri" panose="020F0502020204030204" pitchFamily="34" charset="0"/>
                <a:ea typeface="Calibri" panose="020F0502020204030204" pitchFamily="34" charset="0"/>
                <a:cs typeface="Times New Roman" panose="02020603050405020304" pitchFamily="18" charset="0"/>
              </a:rPr>
              <a:t>  </a:t>
            </a:r>
            <a:r>
              <a:rPr lang="en-GB" sz="2200" i="1" kern="100" dirty="0">
                <a:latin typeface="Calibri" panose="020F0502020204030204" pitchFamily="34" charset="0"/>
                <a:ea typeface="Calibri" panose="020F0502020204030204" pitchFamily="34" charset="0"/>
                <a:cs typeface="Times New Roman" panose="02020603050405020304" pitchFamily="18" charset="0"/>
              </a:rPr>
              <a:t>Daily Telegraph, 18 March 2024</a:t>
            </a:r>
            <a:endParaRPr lang="en-GB" sz="22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4400" dirty="0"/>
          </a:p>
          <a:p>
            <a:endParaRPr lang="en-GB" sz="4400" dirty="0"/>
          </a:p>
          <a:p>
            <a:endParaRPr lang="en-GB" sz="4400" dirty="0"/>
          </a:p>
          <a:p>
            <a:endParaRPr lang="en-GB" sz="4400" dirty="0"/>
          </a:p>
        </p:txBody>
      </p:sp>
      <p:sp>
        <p:nvSpPr>
          <p:cNvPr id="2" name="Title 1">
            <a:extLst>
              <a:ext uri="{FF2B5EF4-FFF2-40B4-BE49-F238E27FC236}">
                <a16:creationId xmlns:a16="http://schemas.microsoft.com/office/drawing/2014/main" id="{E94EBBA0-6280-59E3-FEC0-BBC735530E06}"/>
              </a:ext>
            </a:extLst>
          </p:cNvPr>
          <p:cNvSpPr>
            <a:spLocks noGrp="1"/>
          </p:cNvSpPr>
          <p:nvPr>
            <p:ph type="title"/>
          </p:nvPr>
        </p:nvSpPr>
        <p:spPr>
          <a:xfrm>
            <a:off x="457200" y="485800"/>
            <a:ext cx="8229600" cy="1143000"/>
          </a:xfrm>
        </p:spPr>
        <p:txBody>
          <a:bodyPr>
            <a:normAutofit/>
          </a:bodyPr>
          <a:lstStyle/>
          <a:p>
            <a:r>
              <a:rPr lang="en-GB" sz="4400" dirty="0"/>
              <a:t>In the press</a:t>
            </a:r>
          </a:p>
        </p:txBody>
      </p:sp>
    </p:spTree>
    <p:extLst>
      <p:ext uri="{BB962C8B-B14F-4D97-AF65-F5344CB8AC3E}">
        <p14:creationId xmlns:p14="http://schemas.microsoft.com/office/powerpoint/2010/main" val="368364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CC0-1066-32A8-3449-3A09B97EFFF2}"/>
              </a:ext>
            </a:extLst>
          </p:cNvPr>
          <p:cNvSpPr>
            <a:spLocks noGrp="1"/>
          </p:cNvSpPr>
          <p:nvPr>
            <p:ph type="title"/>
          </p:nvPr>
        </p:nvSpPr>
        <p:spPr>
          <a:xfrm>
            <a:off x="526413" y="476672"/>
            <a:ext cx="8305800" cy="1143000"/>
          </a:xfrm>
        </p:spPr>
        <p:txBody>
          <a:bodyPr>
            <a:normAutofit/>
          </a:bodyPr>
          <a:lstStyle/>
          <a:p>
            <a:r>
              <a:rPr lang="en-GB" sz="4400" dirty="0"/>
              <a:t>Lincoln Diocese</a:t>
            </a:r>
          </a:p>
        </p:txBody>
      </p:sp>
      <p:sp>
        <p:nvSpPr>
          <p:cNvPr id="5" name="Content Placeholder 2">
            <a:extLst>
              <a:ext uri="{FF2B5EF4-FFF2-40B4-BE49-F238E27FC236}">
                <a16:creationId xmlns:a16="http://schemas.microsoft.com/office/drawing/2014/main" id="{47144EE4-7B38-F2B3-D62C-FAC9B1F66E18}"/>
              </a:ext>
            </a:extLst>
          </p:cNvPr>
          <p:cNvSpPr txBox="1">
            <a:spLocks/>
          </p:cNvSpPr>
          <p:nvPr/>
        </p:nvSpPr>
        <p:spPr>
          <a:xfrm>
            <a:off x="971600" y="1927136"/>
            <a:ext cx="7488832" cy="493086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2800" dirty="0"/>
              <a:t>Significant issues with churches at risk</a:t>
            </a:r>
          </a:p>
          <a:p>
            <a:r>
              <a:rPr lang="en-GB" sz="2800" dirty="0"/>
              <a:t>Low average population per parish</a:t>
            </a:r>
          </a:p>
          <a:p>
            <a:r>
              <a:rPr lang="en-GB" sz="2800" dirty="0"/>
              <a:t>Relatively poor </a:t>
            </a:r>
            <a:br>
              <a:rPr lang="en-GB" sz="2800" dirty="0"/>
            </a:br>
            <a:r>
              <a:rPr lang="en-GB" sz="2800" dirty="0"/>
              <a:t>(lowest level of giving in any Diocese)</a:t>
            </a:r>
          </a:p>
          <a:p>
            <a:r>
              <a:rPr lang="en-GB" sz="2800" dirty="0"/>
              <a:t>Only 4 Benefices actually cover the cost of their stipendiary clergy</a:t>
            </a:r>
          </a:p>
          <a:p>
            <a:endParaRPr lang="en-GB" sz="2800" dirty="0"/>
          </a:p>
          <a:p>
            <a:pPr marL="1435100" indent="-1435100">
              <a:buNone/>
            </a:pPr>
            <a:endParaRPr lang="en-GB" sz="2800" dirty="0"/>
          </a:p>
        </p:txBody>
      </p:sp>
    </p:spTree>
    <p:extLst>
      <p:ext uri="{BB962C8B-B14F-4D97-AF65-F5344CB8AC3E}">
        <p14:creationId xmlns:p14="http://schemas.microsoft.com/office/powerpoint/2010/main" val="1925256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8456</TotalTime>
  <Words>2405</Words>
  <Application>Microsoft Macintosh PowerPoint</Application>
  <PresentationFormat>On-screen Show (4:3)</PresentationFormat>
  <Paragraphs>213</Paragraphs>
  <Slides>24</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ArialMT</vt:lpstr>
      <vt:lpstr>Aptos</vt:lpstr>
      <vt:lpstr>Arial</vt:lpstr>
      <vt:lpstr>Calibri</vt:lpstr>
      <vt:lpstr>Calibri Light</vt:lpstr>
      <vt:lpstr>Lato</vt:lpstr>
      <vt:lpstr>Titillium Web</vt:lpstr>
      <vt:lpstr>Wingdings 2</vt:lpstr>
      <vt:lpstr>Flow</vt:lpstr>
      <vt:lpstr>1_Office Theme</vt:lpstr>
      <vt:lpstr>Ringing 2030 What can Associations do?</vt:lpstr>
      <vt:lpstr>What is Ringing 2030?</vt:lpstr>
      <vt:lpstr>Some base data</vt:lpstr>
      <vt:lpstr>Successful recruiting events</vt:lpstr>
      <vt:lpstr>Do you know who your ringers are?</vt:lpstr>
      <vt:lpstr>PowerPoint Presentation</vt:lpstr>
      <vt:lpstr>Changes in churches What are we going to do?</vt:lpstr>
      <vt:lpstr>In the press</vt:lpstr>
      <vt:lpstr>Lincoln Diocese</vt:lpstr>
      <vt:lpstr>Lincoln Diocese</vt:lpstr>
      <vt:lpstr>Lincoln Diocese</vt:lpstr>
      <vt:lpstr>Festival churches</vt:lpstr>
      <vt:lpstr>Small parishes</vt:lpstr>
      <vt:lpstr>Small  parishes</vt:lpstr>
      <vt:lpstr>PowerPoint Presentation</vt:lpstr>
      <vt:lpstr>Transforming Wigan!</vt:lpstr>
      <vt:lpstr>Truro Diocese  ‘On the way’</vt:lpstr>
      <vt:lpstr>Aberavon</vt:lpstr>
      <vt:lpstr>PowerPoint Presentation</vt:lpstr>
      <vt:lpstr>How to identify churches at risk?</vt:lpstr>
      <vt:lpstr>Issues for ringing</vt:lpstr>
      <vt:lpstr>Feedback from Keltek Trust</vt:lpstr>
      <vt:lpstr>Other things ringers can do</vt:lpstr>
      <vt:lpstr>Conclusion</vt:lpstr>
    </vt:vector>
  </TitlesOfParts>
  <Company>Aston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Aston University</dc:creator>
  <cp:lastModifiedBy>Tina Stoecklin</cp:lastModifiedBy>
  <cp:revision>233</cp:revision>
  <cp:lastPrinted>2024-04-24T17:58:08Z</cp:lastPrinted>
  <dcterms:created xsi:type="dcterms:W3CDTF">2014-12-14T10:31:00Z</dcterms:created>
  <dcterms:modified xsi:type="dcterms:W3CDTF">2024-09-08T09:14:26Z</dcterms:modified>
</cp:coreProperties>
</file>