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5" r:id="rId7"/>
    <p:sldMasterId id="2147483697" r:id="rId8"/>
  </p:sldMasterIdLst>
  <p:notesMasterIdLst>
    <p:notesMasterId r:id="rId44"/>
  </p:notesMasterIdLst>
  <p:sldIdLst>
    <p:sldId id="402" r:id="rId9"/>
    <p:sldId id="410" r:id="rId10"/>
    <p:sldId id="411" r:id="rId11"/>
    <p:sldId id="425" r:id="rId12"/>
    <p:sldId id="412" r:id="rId13"/>
    <p:sldId id="426" r:id="rId14"/>
    <p:sldId id="414" r:id="rId15"/>
    <p:sldId id="404" r:id="rId16"/>
    <p:sldId id="427" r:id="rId17"/>
    <p:sldId id="428" r:id="rId18"/>
    <p:sldId id="429" r:id="rId19"/>
    <p:sldId id="430" r:id="rId20"/>
    <p:sldId id="417" r:id="rId21"/>
    <p:sldId id="424" r:id="rId22"/>
    <p:sldId id="419" r:id="rId23"/>
    <p:sldId id="272" r:id="rId24"/>
    <p:sldId id="271" r:id="rId25"/>
    <p:sldId id="435" r:id="rId26"/>
    <p:sldId id="436" r:id="rId27"/>
    <p:sldId id="437" r:id="rId28"/>
    <p:sldId id="433" r:id="rId29"/>
    <p:sldId id="418" r:id="rId30"/>
    <p:sldId id="422" r:id="rId31"/>
    <p:sldId id="423" r:id="rId32"/>
    <p:sldId id="421" r:id="rId33"/>
    <p:sldId id="256" r:id="rId34"/>
    <p:sldId id="432" r:id="rId35"/>
    <p:sldId id="439" r:id="rId36"/>
    <p:sldId id="438" r:id="rId37"/>
    <p:sldId id="420" r:id="rId38"/>
    <p:sldId id="431" r:id="rId39"/>
    <p:sldId id="257" r:id="rId40"/>
    <p:sldId id="258" r:id="rId41"/>
    <p:sldId id="259" r:id="rId42"/>
    <p:sldId id="26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9362E-B6DB-01DA-961F-F9A990F97889}" v="1" dt="2024-09-07T13:59:07.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14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1EFF7-64CA-47E6-BDF4-2ED9D3834E5C}" type="datetimeFigureOut">
              <a:t>9/8/24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64D40-3CAC-4956-A822-F609DA6BB078}" type="slidenum">
              <a:t>‹#›</a:t>
            </a:fld>
            <a:endParaRPr lang="en-US"/>
          </a:p>
        </p:txBody>
      </p:sp>
    </p:spTree>
    <p:extLst>
      <p:ext uri="{BB962C8B-B14F-4D97-AF65-F5344CB8AC3E}">
        <p14:creationId xmlns:p14="http://schemas.microsoft.com/office/powerpoint/2010/main" val="33182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0087" cy="33813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588FDC-63AD-47E6-A331-6C8FB6CDB58B}" type="slidenum">
              <a:rPr lang="en-GB" smtClean="0"/>
              <a:t>17</a:t>
            </a:fld>
            <a:endParaRPr lang="en-GB"/>
          </a:p>
        </p:txBody>
      </p:sp>
    </p:spTree>
    <p:extLst>
      <p:ext uri="{BB962C8B-B14F-4D97-AF65-F5344CB8AC3E}">
        <p14:creationId xmlns:p14="http://schemas.microsoft.com/office/powerpoint/2010/main" val="84994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EFCA-2876-7D7F-AAA5-9FE746E29F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B02C21-E98D-1E3E-F996-B984038C656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CEBCE9-42CA-F777-6DB2-2CCD5B78AC29}"/>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5" name="Footer Placeholder 4">
            <a:extLst>
              <a:ext uri="{FF2B5EF4-FFF2-40B4-BE49-F238E27FC236}">
                <a16:creationId xmlns:a16="http://schemas.microsoft.com/office/drawing/2014/main" id="{ACD87940-ECCF-1477-50E1-0068F8B26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4E927F-BF4C-798B-D764-86811A9D33A8}"/>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32990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A356-F3EE-4FDB-232A-8BB605F8AB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CE9217-C4F6-0800-84E7-AFFD7D068B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41DC21-D044-CF78-83EC-1F681A509B38}"/>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5" name="Footer Placeholder 4">
            <a:extLst>
              <a:ext uri="{FF2B5EF4-FFF2-40B4-BE49-F238E27FC236}">
                <a16:creationId xmlns:a16="http://schemas.microsoft.com/office/drawing/2014/main" id="{6A8ABEF2-A445-6A54-C077-3D56A1D0E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BE3E0A-F128-7C5C-1A1F-6936BC52A1BC}"/>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51277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B72F6-71DA-A5BD-CAD4-B10B643E6CE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A12B82-6BE8-201A-AA15-5B2FBAA564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B47F83-B737-95FD-46E0-3C6C12CE3C70}"/>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5" name="Footer Placeholder 4">
            <a:extLst>
              <a:ext uri="{FF2B5EF4-FFF2-40B4-BE49-F238E27FC236}">
                <a16:creationId xmlns:a16="http://schemas.microsoft.com/office/drawing/2014/main" id="{757DF5EF-A400-A2F6-D817-0F9808570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C86C77-5437-66D2-BF6F-9CC4C7E11744}"/>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178415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D6D57B0-139F-4311-89A7-9084C49E6E32}" type="datetime1">
              <a:rPr lang="en-GB">
                <a:solidFill>
                  <a:prstClr val="black">
                    <a:tint val="75000"/>
                  </a:prstClr>
                </a:solidFill>
              </a:rPr>
              <a:pPr>
                <a:defRPr/>
              </a:pPr>
              <a:t>08/09/2024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56CC20D-D724-4C13-A8A4-AB16F42DA492}" type="slidenum">
              <a:rPr lang="en-GB" altLang="en-US"/>
              <a:pPr/>
              <a:t>‹#›</a:t>
            </a:fld>
            <a:endParaRPr lang="en-GB" altLang="en-US"/>
          </a:p>
        </p:txBody>
      </p:sp>
    </p:spTree>
    <p:extLst>
      <p:ext uri="{BB962C8B-B14F-4D97-AF65-F5344CB8AC3E}">
        <p14:creationId xmlns:p14="http://schemas.microsoft.com/office/powerpoint/2010/main" val="323219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C0CBB80-A07C-4DA6-939B-3D5DCC94FAE2}" type="datetime1">
              <a:rPr lang="en-GB">
                <a:solidFill>
                  <a:prstClr val="black">
                    <a:tint val="75000"/>
                  </a:prstClr>
                </a:solidFill>
              </a:rPr>
              <a:pPr>
                <a:defRPr/>
              </a:pPr>
              <a:t>08/09/2024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3F9949-4CCD-476F-B9A2-7CC13C5A36B7}" type="slidenum">
              <a:rPr lang="en-GB" altLang="en-US"/>
              <a:pPr/>
              <a:t>‹#›</a:t>
            </a:fld>
            <a:endParaRPr lang="en-GB" altLang="en-US"/>
          </a:p>
        </p:txBody>
      </p:sp>
    </p:spTree>
    <p:extLst>
      <p:ext uri="{BB962C8B-B14F-4D97-AF65-F5344CB8AC3E}">
        <p14:creationId xmlns:p14="http://schemas.microsoft.com/office/powerpoint/2010/main" val="372209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8084CF3-549A-4E70-9738-8C18660DC19F}" type="datetime1">
              <a:rPr lang="en-GB">
                <a:solidFill>
                  <a:prstClr val="black">
                    <a:tint val="75000"/>
                  </a:prstClr>
                </a:solidFill>
              </a:rPr>
              <a:pPr>
                <a:defRPr/>
              </a:pPr>
              <a:t>08/09/2024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1E9B5F1-C83D-4F25-985F-A950663D5047}" type="slidenum">
              <a:rPr lang="en-GB" altLang="en-US"/>
              <a:pPr/>
              <a:t>‹#›</a:t>
            </a:fld>
            <a:endParaRPr lang="en-GB" altLang="en-US"/>
          </a:p>
        </p:txBody>
      </p:sp>
    </p:spTree>
    <p:extLst>
      <p:ext uri="{BB962C8B-B14F-4D97-AF65-F5344CB8AC3E}">
        <p14:creationId xmlns:p14="http://schemas.microsoft.com/office/powerpoint/2010/main" val="207884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D749307-51E0-47F5-AC01-A6E5FCE18051}" type="datetime1">
              <a:rPr lang="en-GB">
                <a:solidFill>
                  <a:prstClr val="black">
                    <a:tint val="75000"/>
                  </a:prstClr>
                </a:solidFill>
              </a:rPr>
              <a:pPr>
                <a:defRPr/>
              </a:pPr>
              <a:t>08/09/2024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073B9E6-CA4E-4693-8E00-E0026A0A3A8E}" type="slidenum">
              <a:rPr lang="en-GB" altLang="en-US"/>
              <a:pPr/>
              <a:t>‹#›</a:t>
            </a:fld>
            <a:endParaRPr lang="en-GB" altLang="en-US"/>
          </a:p>
        </p:txBody>
      </p:sp>
    </p:spTree>
    <p:extLst>
      <p:ext uri="{BB962C8B-B14F-4D97-AF65-F5344CB8AC3E}">
        <p14:creationId xmlns:p14="http://schemas.microsoft.com/office/powerpoint/2010/main" val="65043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DFEDA6D-AAFF-4EFB-A889-F4321546BA1C}" type="datetime1">
              <a:rPr lang="en-GB">
                <a:solidFill>
                  <a:prstClr val="black">
                    <a:tint val="75000"/>
                  </a:prstClr>
                </a:solidFill>
              </a:rPr>
              <a:pPr>
                <a:defRPr/>
              </a:pPr>
              <a:t>08/09/2024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5BBA288-B486-41C8-91AF-BAA1A0F40135}" type="slidenum">
              <a:rPr lang="en-GB" altLang="en-US"/>
              <a:pPr/>
              <a:t>‹#›</a:t>
            </a:fld>
            <a:endParaRPr lang="en-GB" altLang="en-US"/>
          </a:p>
        </p:txBody>
      </p:sp>
    </p:spTree>
    <p:extLst>
      <p:ext uri="{BB962C8B-B14F-4D97-AF65-F5344CB8AC3E}">
        <p14:creationId xmlns:p14="http://schemas.microsoft.com/office/powerpoint/2010/main" val="826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C953B82-EFE4-43DD-81F4-A07016C5A19C}" type="datetime1">
              <a:rPr lang="en-GB">
                <a:solidFill>
                  <a:prstClr val="black">
                    <a:tint val="75000"/>
                  </a:prstClr>
                </a:solidFill>
              </a:rPr>
              <a:pPr>
                <a:defRPr/>
              </a:pPr>
              <a:t>08/09/2024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1F37-8C61-4B15-9CA3-3C43ADF3DF02}" type="slidenum">
              <a:rPr lang="en-GB" altLang="en-US"/>
              <a:pPr/>
              <a:t>‹#›</a:t>
            </a:fld>
            <a:endParaRPr lang="en-GB" altLang="en-US"/>
          </a:p>
        </p:txBody>
      </p:sp>
    </p:spTree>
    <p:extLst>
      <p:ext uri="{BB962C8B-B14F-4D97-AF65-F5344CB8AC3E}">
        <p14:creationId xmlns:p14="http://schemas.microsoft.com/office/powerpoint/2010/main" val="84848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CB3C22-CEE2-4E48-BB29-61FBCE929E2F}" type="datetime1">
              <a:rPr lang="en-GB">
                <a:solidFill>
                  <a:prstClr val="black">
                    <a:tint val="75000"/>
                  </a:prstClr>
                </a:solidFill>
              </a:rPr>
              <a:pPr>
                <a:defRPr/>
              </a:pPr>
              <a:t>08/09/2024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4C4EF8F-AA75-433D-AEF7-7EBBA683CA3C}" type="slidenum">
              <a:rPr lang="en-GB" altLang="en-US"/>
              <a:pPr/>
              <a:t>‹#›</a:t>
            </a:fld>
            <a:endParaRPr lang="en-GB" altLang="en-US"/>
          </a:p>
        </p:txBody>
      </p:sp>
    </p:spTree>
    <p:extLst>
      <p:ext uri="{BB962C8B-B14F-4D97-AF65-F5344CB8AC3E}">
        <p14:creationId xmlns:p14="http://schemas.microsoft.com/office/powerpoint/2010/main" val="367064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AA92084-1999-4238-AE17-BA746807AB53}" type="datetime1">
              <a:rPr lang="en-GB">
                <a:solidFill>
                  <a:prstClr val="black">
                    <a:tint val="75000"/>
                  </a:prstClr>
                </a:solidFill>
              </a:rPr>
              <a:pPr>
                <a:defRPr/>
              </a:pPr>
              <a:t>08/09/2024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AA72C27-1093-45D4-9458-3F88C2D71357}" type="slidenum">
              <a:rPr lang="en-GB" altLang="en-US"/>
              <a:pPr/>
              <a:t>‹#›</a:t>
            </a:fld>
            <a:endParaRPr lang="en-GB" altLang="en-US"/>
          </a:p>
        </p:txBody>
      </p:sp>
    </p:spTree>
    <p:extLst>
      <p:ext uri="{BB962C8B-B14F-4D97-AF65-F5344CB8AC3E}">
        <p14:creationId xmlns:p14="http://schemas.microsoft.com/office/powerpoint/2010/main" val="393507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B759-8CA1-6B14-8E89-EE02EC020F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60FFC7-10FB-0AAE-64DB-B0B779CED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B65F71-7ABB-82EE-7484-66DF3954FC9E}"/>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5" name="Footer Placeholder 4">
            <a:extLst>
              <a:ext uri="{FF2B5EF4-FFF2-40B4-BE49-F238E27FC236}">
                <a16:creationId xmlns:a16="http://schemas.microsoft.com/office/drawing/2014/main" id="{F1588C88-26C3-ABA3-27A5-D7A13FAAC2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F12EE-FF24-2B7E-5DCD-A078307C88A6}"/>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426992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7435A56-AC4A-4BC7-B2B1-13F6F685EB55}" type="datetime1">
              <a:rPr lang="en-GB">
                <a:solidFill>
                  <a:prstClr val="black">
                    <a:tint val="75000"/>
                  </a:prstClr>
                </a:solidFill>
              </a:rPr>
              <a:pPr>
                <a:defRPr/>
              </a:pPr>
              <a:t>08/09/2024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4B9C37A-FE0B-4C10-B792-16576161FE2D}" type="slidenum">
              <a:rPr lang="en-GB" altLang="en-US"/>
              <a:pPr/>
              <a:t>‹#›</a:t>
            </a:fld>
            <a:endParaRPr lang="en-GB" altLang="en-US"/>
          </a:p>
        </p:txBody>
      </p:sp>
    </p:spTree>
    <p:extLst>
      <p:ext uri="{BB962C8B-B14F-4D97-AF65-F5344CB8AC3E}">
        <p14:creationId xmlns:p14="http://schemas.microsoft.com/office/powerpoint/2010/main" val="184460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2A288C9-06B0-4118-B65D-CEDD97BD394F}" type="datetime1">
              <a:rPr lang="en-GB">
                <a:solidFill>
                  <a:prstClr val="black">
                    <a:tint val="75000"/>
                  </a:prstClr>
                </a:solidFill>
              </a:rPr>
              <a:pPr>
                <a:defRPr/>
              </a:pPr>
              <a:t>08/09/2024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89615C-9443-4B05-96B7-B0069FE25EF6}" type="slidenum">
              <a:rPr lang="en-GB" altLang="en-US"/>
              <a:pPr/>
              <a:t>‹#›</a:t>
            </a:fld>
            <a:endParaRPr lang="en-GB" altLang="en-US"/>
          </a:p>
        </p:txBody>
      </p:sp>
    </p:spTree>
    <p:extLst>
      <p:ext uri="{BB962C8B-B14F-4D97-AF65-F5344CB8AC3E}">
        <p14:creationId xmlns:p14="http://schemas.microsoft.com/office/powerpoint/2010/main" val="423063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9E63F2B-0BF4-4888-B8AD-2A01FFE71B63}" type="datetime1">
              <a:rPr lang="en-GB">
                <a:solidFill>
                  <a:prstClr val="black">
                    <a:tint val="75000"/>
                  </a:prstClr>
                </a:solidFill>
              </a:rPr>
              <a:pPr>
                <a:defRPr/>
              </a:pPr>
              <a:t>08/09/2024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470133F-39B7-443B-AFF3-1A460DADC859}" type="slidenum">
              <a:rPr lang="en-GB" altLang="en-US"/>
              <a:pPr/>
              <a:t>‹#›</a:t>
            </a:fld>
            <a:endParaRPr lang="en-GB" altLang="en-US"/>
          </a:p>
        </p:txBody>
      </p:sp>
    </p:spTree>
    <p:extLst>
      <p:ext uri="{BB962C8B-B14F-4D97-AF65-F5344CB8AC3E}">
        <p14:creationId xmlns:p14="http://schemas.microsoft.com/office/powerpoint/2010/main" val="73810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3796043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hasCustomPrompt="1"/>
          </p:nvPr>
        </p:nvSpPr>
        <p:spPr/>
        <p:txBody>
          <a:bodyPr/>
          <a:lstStyle>
            <a:lvl1pPr marL="571500" indent="-571500">
              <a:buClr>
                <a:schemeClr val="tx2"/>
              </a:buClr>
              <a:buSzPct val="100000"/>
              <a:buFont typeface="Arial" panose="020B0604020202020204" pitchFamily="34" charset="0"/>
              <a:buChar char="•"/>
              <a:defRPr sz="3600"/>
            </a:lvl1pPr>
            <a:lvl2pPr marL="964692" indent="-571500">
              <a:buClr>
                <a:schemeClr val="tx2"/>
              </a:buClr>
              <a:buFont typeface="Arial" panose="020B0604020202020204" pitchFamily="34" charset="0"/>
              <a:buChar char="•"/>
              <a:defRPr sz="3600"/>
            </a:lvl2pPr>
            <a:lvl3pPr marL="1239012" indent="-571500">
              <a:buClr>
                <a:schemeClr val="tx2"/>
              </a:buClr>
              <a:buFont typeface="Arial" panose="020B0604020202020204" pitchFamily="34" charset="0"/>
              <a:buChar char="•"/>
              <a:defRPr sz="3600"/>
            </a:lvl3pPr>
            <a:lvl4pPr marL="1549908" indent="-571500">
              <a:buClr>
                <a:schemeClr val="tx2"/>
              </a:buClr>
              <a:buFont typeface="Arial" panose="020B0604020202020204" pitchFamily="34" charset="0"/>
              <a:buChar char="•"/>
              <a:defRPr sz="3600"/>
            </a:lvl4pPr>
            <a:lvl5pPr marL="1824228" indent="-571500">
              <a:buClr>
                <a:schemeClr val="tx2"/>
              </a:buClr>
              <a:buFont typeface="Arial" panose="020B0604020202020204" pitchFamily="34" charset="0"/>
              <a:buChar char="•"/>
              <a:defRPr sz="3600"/>
            </a:lvl5pPr>
          </a:lstStyle>
          <a:p>
            <a:pPr lvl="0" eaLnBrk="1" latinLnBrk="0" hangingPunct="1"/>
            <a:r>
              <a:rPr lang="en-US"/>
              <a:t> Click to edit Master text styles</a:t>
            </a:r>
          </a:p>
          <a:p>
            <a:pPr lvl="1" eaLnBrk="1" latinLnBrk="0" hangingPunct="1"/>
            <a:r>
              <a:rPr lang="en-US"/>
              <a:t> Second level</a:t>
            </a:r>
          </a:p>
          <a:p>
            <a:pPr lvl="2" eaLnBrk="1" latinLnBrk="0" hangingPunct="1"/>
            <a:r>
              <a:rPr lang="en-US"/>
              <a:t> Third level</a:t>
            </a:r>
          </a:p>
          <a:p>
            <a:pPr lvl="3" eaLnBrk="1" latinLnBrk="0" hangingPunct="1"/>
            <a:r>
              <a:rPr lang="en-US"/>
              <a:t> Fourth level</a:t>
            </a:r>
          </a:p>
          <a:p>
            <a:pPr lvl="4" eaLnBrk="1" latinLnBrk="0" hangingPunct="1"/>
            <a:r>
              <a:rPr lang="en-US"/>
              <a:t> Fifth level</a:t>
            </a:r>
            <a:endParaRPr kumimoji="0" lang="en-US"/>
          </a:p>
        </p:txBody>
      </p:sp>
      <p:sp>
        <p:nvSpPr>
          <p:cNvPr id="4" name="Date Placeholder 3"/>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B3BCF-93CC-47A5-A979-40285BAA2824}" type="slidenum">
              <a:rPr lang="en-GB" smtClean="0"/>
              <a:pPr/>
              <a:t>‹#›</a:t>
            </a:fld>
            <a:endParaRPr lang="en-GB"/>
          </a:p>
        </p:txBody>
      </p:sp>
      <p:pic>
        <p:nvPicPr>
          <p:cNvPr id="7" name="Picture 6">
            <a:extLst>
              <a:ext uri="{FF2B5EF4-FFF2-40B4-BE49-F238E27FC236}">
                <a16:creationId xmlns:a16="http://schemas.microsoft.com/office/drawing/2014/main" id="{C434BF35-7E48-44C7-8BF3-5C3E26903F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941" y="6306071"/>
            <a:ext cx="4255016" cy="558471"/>
          </a:xfrm>
          <a:prstGeom prst="rect">
            <a:avLst/>
          </a:prstGeom>
        </p:spPr>
      </p:pic>
    </p:spTree>
    <p:extLst>
      <p:ext uri="{BB962C8B-B14F-4D97-AF65-F5344CB8AC3E}">
        <p14:creationId xmlns:p14="http://schemas.microsoft.com/office/powerpoint/2010/main" val="55188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3521060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206491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303037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92477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166561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BCD0-0405-E47F-5420-4FE4D3CCB7A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FD09E1-4925-E926-A37A-B6E1999C610F}"/>
              </a:ext>
            </a:extLst>
          </p:cNvPr>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33769B-61B3-5120-4DB0-0376571318FF}"/>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5" name="Footer Placeholder 4">
            <a:extLst>
              <a:ext uri="{FF2B5EF4-FFF2-40B4-BE49-F238E27FC236}">
                <a16:creationId xmlns:a16="http://schemas.microsoft.com/office/drawing/2014/main" id="{C4039918-1B41-4A7C-7604-360F099E9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8F344C-B346-5437-4677-180F8EB3F7C0}"/>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239684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385811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2BB3BCF-93CC-47A5-A979-40285BAA2824}"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292091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352877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25299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17275B-56A3-4D72-98C4-EDF4A927E1F5}" type="datetimeFigureOut">
              <a:rPr lang="en-GB" smtClean="0"/>
              <a:pPr/>
              <a:t>08/09/2024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BB3BCF-93CC-47A5-A979-40285BAA2824}" type="slidenum">
              <a:rPr lang="en-GB" smtClean="0"/>
              <a:pPr/>
              <a:t>‹#›</a:t>
            </a:fld>
            <a:endParaRPr lang="en-GB"/>
          </a:p>
        </p:txBody>
      </p:sp>
    </p:spTree>
    <p:extLst>
      <p:ext uri="{BB962C8B-B14F-4D97-AF65-F5344CB8AC3E}">
        <p14:creationId xmlns:p14="http://schemas.microsoft.com/office/powerpoint/2010/main" val="4869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634B01-9FA8-42F3-989E-EA6323D332A3}"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20454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4B01-9FA8-42F3-989E-EA6323D332A3}"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43521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634B01-9FA8-42F3-989E-EA6323D332A3}"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67094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634B01-9FA8-42F3-989E-EA6323D332A3}"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427084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634B01-9FA8-42F3-989E-EA6323D332A3}" type="datetimeFigureOut">
              <a:rPr lang="en-GB" smtClean="0"/>
              <a:t>08/09/2024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382301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C52C-4ADD-6728-7B2B-F6919A9B1C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A0672D-4489-B021-9D50-8E9BDDDA5BE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C57C83-8A46-10F3-188F-FB1DD8793FB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CEF562-5D12-4871-4E10-9E68F1047DD1}"/>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6" name="Footer Placeholder 5">
            <a:extLst>
              <a:ext uri="{FF2B5EF4-FFF2-40B4-BE49-F238E27FC236}">
                <a16:creationId xmlns:a16="http://schemas.microsoft.com/office/drawing/2014/main" id="{6CF00C68-C24A-49CD-DD23-D32F1C18AD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70359E-0383-F5EC-9885-925CBC7114F0}"/>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216620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34B01-9FA8-42F3-989E-EA6323D332A3}" type="datetimeFigureOut">
              <a:rPr lang="en-GB" smtClean="0"/>
              <a:t>08/09/2024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354773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34B01-9FA8-42F3-989E-EA6323D332A3}" type="datetimeFigureOut">
              <a:rPr lang="en-GB" smtClean="0"/>
              <a:t>08/09/2024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215623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634B01-9FA8-42F3-989E-EA6323D332A3}"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29553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634B01-9FA8-42F3-989E-EA6323D332A3}"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32437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4B01-9FA8-42F3-989E-EA6323D332A3}"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34738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4B01-9FA8-42F3-989E-EA6323D332A3}"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E811A-57C6-4D19-A3D7-42A850784234}" type="slidenum">
              <a:rPr lang="en-GB" smtClean="0"/>
              <a:t>‹#›</a:t>
            </a:fld>
            <a:endParaRPr lang="en-GB"/>
          </a:p>
        </p:txBody>
      </p:sp>
    </p:spTree>
    <p:extLst>
      <p:ext uri="{BB962C8B-B14F-4D97-AF65-F5344CB8AC3E}">
        <p14:creationId xmlns:p14="http://schemas.microsoft.com/office/powerpoint/2010/main" val="230992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274B57-F3A1-44D6-9DE3-095C22589CC3}"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6501322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74B57-F3A1-44D6-9DE3-095C22589CC3}"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1736270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274B57-F3A1-44D6-9DE3-095C22589CC3}"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2939095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274B57-F3A1-44D6-9DE3-095C22589CC3}"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229739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988C-E8D2-A006-6D40-F1564B5CD7F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8529D9-C5FD-63F4-1492-FDA190D8F5D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4B3AAB-B783-BEE9-415A-BD33051CAC4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E112F3-8016-61FD-608B-665C63D61A0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9B08C8-69D3-7B9F-6DBD-2FA961D7C80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F5E62F-507E-5140-A132-1E6E10B62B39}"/>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8" name="Footer Placeholder 7">
            <a:extLst>
              <a:ext uri="{FF2B5EF4-FFF2-40B4-BE49-F238E27FC236}">
                <a16:creationId xmlns:a16="http://schemas.microsoft.com/office/drawing/2014/main" id="{C5C51BDB-966B-29B0-947A-5B9737C76A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0B71A4-FA3F-46E8-5585-CFCEFDAC35C3}"/>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187767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274B57-F3A1-44D6-9DE3-095C22589CC3}" type="datetimeFigureOut">
              <a:rPr lang="en-GB" smtClean="0"/>
              <a:t>08/09/2024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1868573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274B57-F3A1-44D6-9DE3-095C22589CC3}" type="datetimeFigureOut">
              <a:rPr lang="en-GB" smtClean="0"/>
              <a:t>08/09/2024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15943036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74B57-F3A1-44D6-9DE3-095C22589CC3}" type="datetimeFigureOut">
              <a:rPr lang="en-GB" smtClean="0"/>
              <a:t>08/09/2024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3928119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274B57-F3A1-44D6-9DE3-095C22589CC3}"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2517730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274B57-F3A1-44D6-9DE3-095C22589CC3}"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1623274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74B57-F3A1-44D6-9DE3-095C22589CC3}"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1788111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74B57-F3A1-44D6-9DE3-095C22589CC3}"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BE9CB5-A402-4093-9BA5-9C4ED742000A}" type="slidenum">
              <a:rPr lang="en-GB" smtClean="0"/>
              <a:t>‹#›</a:t>
            </a:fld>
            <a:endParaRPr lang="en-GB"/>
          </a:p>
        </p:txBody>
      </p:sp>
    </p:spTree>
    <p:extLst>
      <p:ext uri="{BB962C8B-B14F-4D97-AF65-F5344CB8AC3E}">
        <p14:creationId xmlns:p14="http://schemas.microsoft.com/office/powerpoint/2010/main" val="399798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2620-3F46-DC15-429A-F5F0A7E77A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C8BE92-4DED-B22D-6914-2E09BE2E8E81}"/>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4" name="Footer Placeholder 3">
            <a:extLst>
              <a:ext uri="{FF2B5EF4-FFF2-40B4-BE49-F238E27FC236}">
                <a16:creationId xmlns:a16="http://schemas.microsoft.com/office/drawing/2014/main" id="{BB0BB44D-DE83-A3E9-83FF-CDA00A98E3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5176F8-62B9-9EF9-28F5-43702142B2BE}"/>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116748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F3383-5E14-2921-4318-1FEFF1D19F54}"/>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3" name="Footer Placeholder 2">
            <a:extLst>
              <a:ext uri="{FF2B5EF4-FFF2-40B4-BE49-F238E27FC236}">
                <a16:creationId xmlns:a16="http://schemas.microsoft.com/office/drawing/2014/main" id="{AD473D85-5E0E-CCD7-FFE8-2F931659F8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10ED18-7126-83CA-EC23-A348F9413A1D}"/>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416659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6042-C1DC-C136-418B-4F06F268C6E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13C47E-1A46-5B39-F9ED-459502F87A46}"/>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C85AEA-3753-B602-37C9-F541CDC2341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28953-E7EC-1E98-39FC-230CAE914DDA}"/>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6" name="Footer Placeholder 5">
            <a:extLst>
              <a:ext uri="{FF2B5EF4-FFF2-40B4-BE49-F238E27FC236}">
                <a16:creationId xmlns:a16="http://schemas.microsoft.com/office/drawing/2014/main" id="{C0E4E78C-BEA7-9112-DEA7-ADD1DFCF73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E43F3D-6C69-4883-9628-D53521426A75}"/>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284265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42A0-7C04-D1A0-CB83-D360754FD62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C1BD1F-84EC-9796-DDDF-42B0EAD4035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4D04B-DCDC-CE12-F0CD-FA79C4FDDEB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E119E-DB71-A66A-706E-FC0093DF6C64}"/>
              </a:ext>
            </a:extLst>
          </p:cNvPr>
          <p:cNvSpPr>
            <a:spLocks noGrp="1"/>
          </p:cNvSpPr>
          <p:nvPr>
            <p:ph type="dt" sz="half" idx="10"/>
          </p:nvPr>
        </p:nvSpPr>
        <p:spPr/>
        <p:txBody>
          <a:bodyPr/>
          <a:lstStyle/>
          <a:p>
            <a:fld id="{160CEDD2-761F-461E-9FEE-04029C7E6581}" type="datetimeFigureOut">
              <a:rPr lang="en-GB" smtClean="0"/>
              <a:t>08/09/2024</a:t>
            </a:fld>
            <a:endParaRPr lang="en-GB"/>
          </a:p>
        </p:txBody>
      </p:sp>
      <p:sp>
        <p:nvSpPr>
          <p:cNvPr id="6" name="Footer Placeholder 5">
            <a:extLst>
              <a:ext uri="{FF2B5EF4-FFF2-40B4-BE49-F238E27FC236}">
                <a16:creationId xmlns:a16="http://schemas.microsoft.com/office/drawing/2014/main" id="{E918824D-B2EF-B826-054B-F9DB72E6FD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0CEFEA-4C31-5327-82A1-88589F85B42B}"/>
              </a:ext>
            </a:extLst>
          </p:cNvPr>
          <p:cNvSpPr>
            <a:spLocks noGrp="1"/>
          </p:cNvSpPr>
          <p:nvPr>
            <p:ph type="sldNum" sz="quarter" idx="12"/>
          </p:nvPr>
        </p:nvSpPr>
        <p:spPr/>
        <p:txBody>
          <a:bodyPr/>
          <a:lstStyle/>
          <a:p>
            <a:fld id="{4CDF3EBB-F3BF-4EA2-A2B1-5A4628AA330F}" type="slidenum">
              <a:rPr lang="en-GB" smtClean="0"/>
              <a:t>‹#›</a:t>
            </a:fld>
            <a:endParaRPr lang="en-GB"/>
          </a:p>
        </p:txBody>
      </p:sp>
    </p:spTree>
    <p:extLst>
      <p:ext uri="{BB962C8B-B14F-4D97-AF65-F5344CB8AC3E}">
        <p14:creationId xmlns:p14="http://schemas.microsoft.com/office/powerpoint/2010/main" val="399818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EB2B4D-C1BC-D429-62E1-2C57FDF79B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E41FF-D927-3401-3CB3-7AE79B64FF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DA3EB-E893-1D86-DEEC-77FC7534F5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0CEDD2-761F-461E-9FEE-04029C7E6581}" type="datetimeFigureOut">
              <a:rPr lang="en-GB" smtClean="0"/>
              <a:t>08/09/2024</a:t>
            </a:fld>
            <a:endParaRPr lang="en-GB"/>
          </a:p>
        </p:txBody>
      </p:sp>
      <p:sp>
        <p:nvSpPr>
          <p:cNvPr id="5" name="Footer Placeholder 4">
            <a:extLst>
              <a:ext uri="{FF2B5EF4-FFF2-40B4-BE49-F238E27FC236}">
                <a16:creationId xmlns:a16="http://schemas.microsoft.com/office/drawing/2014/main" id="{756E3765-7601-A469-4097-25106F96202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E5992ED-2571-40BA-C420-574A0FCAC87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F3EBB-F3BF-4EA2-A2B1-5A4628AA330F}" type="slidenum">
              <a:rPr lang="en-GB" smtClean="0"/>
              <a:t>‹#›</a:t>
            </a:fld>
            <a:endParaRPr lang="en-GB"/>
          </a:p>
        </p:txBody>
      </p:sp>
    </p:spTree>
    <p:extLst>
      <p:ext uri="{BB962C8B-B14F-4D97-AF65-F5344CB8AC3E}">
        <p14:creationId xmlns:p14="http://schemas.microsoft.com/office/powerpoint/2010/main" val="177158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2835E2CD-628E-4DBA-A62E-B7CEB7138D52}" type="datetime1">
              <a:rPr lang="en-GB">
                <a:solidFill>
                  <a:prstClr val="black">
                    <a:tint val="75000"/>
                  </a:prstClr>
                </a:solidFill>
              </a:rPr>
              <a:pPr>
                <a:defRPr/>
              </a:pPr>
              <a:t>08/09/2024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28650" y="6356351"/>
            <a:ext cx="616341"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fontAlgn="base">
              <a:spcBef>
                <a:spcPct val="0"/>
              </a:spcBef>
              <a:spcAft>
                <a:spcPct val="0"/>
              </a:spcAft>
            </a:pPr>
            <a:fld id="{F64303EE-1D96-40E3-9D14-4A6FEE94A9DA}" type="slidenum">
              <a:rPr lang="en-GB" altLang="en-US">
                <a:cs typeface="Arial" panose="020B0604020202020204" pitchFamily="34" charset="0"/>
              </a:rPr>
              <a:pPr fontAlgn="base">
                <a:spcBef>
                  <a:spcPct val="0"/>
                </a:spcBef>
                <a:spcAft>
                  <a:spcPct val="0"/>
                </a:spcAft>
              </a:pPr>
              <a:t>‹#›</a:t>
            </a:fld>
            <a:endParaRPr lang="en-GB" altLang="en-US">
              <a:cs typeface="Arial" panose="020B0604020202020204" pitchFamily="34" charset="0"/>
            </a:endParaRPr>
          </a:p>
        </p:txBody>
      </p:sp>
      <p:pic>
        <p:nvPicPr>
          <p:cNvPr id="8" name="Content Placeholder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61410" y="6073775"/>
            <a:ext cx="358259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514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17275B-56A3-4D72-98C4-EDF4A927E1F5}" type="datetimeFigureOut">
              <a:rPr lang="en-GB" smtClean="0"/>
              <a:pPr/>
              <a:t>08/09/2024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2BB3BCF-93CC-47A5-A979-40285BAA2824}"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1567359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634B01-9FA8-42F3-989E-EA6323D332A3}" type="datetimeFigureOut">
              <a:rPr lang="en-GB" smtClean="0"/>
              <a:t>08/09/2024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DE811A-57C6-4D19-A3D7-42A850784234}" type="slidenum">
              <a:rPr lang="en-GB" smtClean="0"/>
              <a:t>‹#›</a:t>
            </a:fld>
            <a:endParaRPr lang="en-GB"/>
          </a:p>
        </p:txBody>
      </p:sp>
    </p:spTree>
    <p:extLst>
      <p:ext uri="{BB962C8B-B14F-4D97-AF65-F5344CB8AC3E}">
        <p14:creationId xmlns:p14="http://schemas.microsoft.com/office/powerpoint/2010/main" val="196888413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74B57-F3A1-44D6-9DE3-095C22589CC3}" type="datetimeFigureOut">
              <a:rPr lang="en-GB" smtClean="0"/>
              <a:t>08/09/2024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E9CB5-A402-4093-9BA5-9C4ED742000A}" type="slidenum">
              <a:rPr lang="en-GB" smtClean="0"/>
              <a:t>‹#›</a:t>
            </a:fld>
            <a:endParaRPr lang="en-GB"/>
          </a:p>
        </p:txBody>
      </p:sp>
    </p:spTree>
    <p:extLst>
      <p:ext uri="{BB962C8B-B14F-4D97-AF65-F5344CB8AC3E}">
        <p14:creationId xmlns:p14="http://schemas.microsoft.com/office/powerpoint/2010/main" val="19061319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1154" y="1745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
        <p:nvSpPr>
          <p:cNvPr id="5" name="Subtitle 4">
            <a:extLst>
              <a:ext uri="{FF2B5EF4-FFF2-40B4-BE49-F238E27FC236}">
                <a16:creationId xmlns:a16="http://schemas.microsoft.com/office/drawing/2014/main" id="{09E64B7F-0E17-D3CC-AE9B-2FFECDEFD49E}"/>
              </a:ext>
            </a:extLst>
          </p:cNvPr>
          <p:cNvSpPr>
            <a:spLocks noGrp="1"/>
          </p:cNvSpPr>
          <p:nvPr>
            <p:ph type="subTitle" idx="1"/>
          </p:nvPr>
        </p:nvSpPr>
        <p:spPr>
          <a:xfrm>
            <a:off x="1143000" y="3383706"/>
            <a:ext cx="6858000" cy="1655762"/>
          </a:xfrm>
        </p:spPr>
        <p:txBody>
          <a:bodyPr/>
          <a:lstStyle/>
          <a:p>
            <a:pPr>
              <a:spcBef>
                <a:spcPts val="0"/>
              </a:spcBef>
            </a:pPr>
            <a:r>
              <a:rPr lang="en-GB" sz="2800"/>
              <a:t>Please take your seats by 1.50pm</a:t>
            </a:r>
          </a:p>
          <a:p>
            <a:pPr>
              <a:spcBef>
                <a:spcPts val="0"/>
              </a:spcBef>
            </a:pPr>
            <a:endParaRPr lang="en-GB" sz="2800"/>
          </a:p>
          <a:p>
            <a:pPr>
              <a:spcBef>
                <a:spcPts val="0"/>
              </a:spcBef>
            </a:pPr>
            <a:r>
              <a:rPr lang="en-GB" sz="2800"/>
              <a:t>When speaking, please use the microphone</a:t>
            </a:r>
          </a:p>
          <a:p>
            <a:pPr>
              <a:spcBef>
                <a:spcPts val="0"/>
              </a:spcBef>
            </a:pPr>
            <a:endParaRPr lang="en-GB" sz="2800"/>
          </a:p>
          <a:p>
            <a:pPr>
              <a:spcBef>
                <a:spcPts val="0"/>
              </a:spcBef>
            </a:pPr>
            <a:r>
              <a:rPr lang="en-GB" sz="2800"/>
              <a:t>Please state your name and affiliation</a:t>
            </a:r>
          </a:p>
        </p:txBody>
      </p:sp>
    </p:spTree>
    <p:extLst>
      <p:ext uri="{BB962C8B-B14F-4D97-AF65-F5344CB8AC3E}">
        <p14:creationId xmlns:p14="http://schemas.microsoft.com/office/powerpoint/2010/main" val="75101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0" y="137748"/>
            <a:ext cx="9144000" cy="613120"/>
          </a:xfrm>
        </p:spPr>
        <p:txBody>
          <a:bodyPr>
            <a:normAutofit fontScale="90000"/>
          </a:bodyPr>
          <a:lstStyle/>
          <a:p>
            <a:pPr algn="ctr"/>
            <a:r>
              <a:rPr lang="en-GB"/>
              <a:t>In </a:t>
            </a:r>
            <a:r>
              <a:rPr lang="en-GB" err="1"/>
              <a:t>Memorium</a:t>
            </a:r>
            <a:endParaRPr lang="en-GB"/>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p:txBody>
          <a:bodyPr>
            <a:normAutofit/>
          </a:bodyPr>
          <a:lstStyle/>
          <a:p>
            <a:pPr marL="0" indent="0">
              <a:buNone/>
            </a:pPr>
            <a:endParaRPr lang="en-GB"/>
          </a:p>
          <a:p>
            <a:endParaRPr lang="en-GB"/>
          </a:p>
          <a:p>
            <a:endParaRPr lang="en-GB"/>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353E28B-DEDA-DDBE-6B97-A8B6F1CC7366}"/>
              </a:ext>
            </a:extLst>
          </p:cNvPr>
          <p:cNvSpPr txBox="1"/>
          <p:nvPr/>
        </p:nvSpPr>
        <p:spPr>
          <a:xfrm>
            <a:off x="838200" y="1055668"/>
            <a:ext cx="7924800" cy="5008230"/>
          </a:xfrm>
          <a:prstGeom prst="rect">
            <a:avLst/>
          </a:prstGeom>
          <a:noFill/>
        </p:spPr>
        <p:txBody>
          <a:bodyPr wrap="square">
            <a:spAutoFit/>
          </a:bodyPr>
          <a:lstStyle/>
          <a:p>
            <a:pPr>
              <a:lnSpc>
                <a:spcPct val="107000"/>
              </a:lnSpc>
            </a:pPr>
            <a:r>
              <a:rPr lang="en-GB" sz="2000" b="1" kern="100">
                <a:effectLst/>
                <a:latin typeface="Arial" panose="020B0604020202020204" pitchFamily="34" charset="0"/>
                <a:ea typeface="Aptos" panose="020B0004020202020204" pitchFamily="34" charset="0"/>
                <a:cs typeface="Arial" panose="020B0604020202020204" pitchFamily="34" charset="0"/>
              </a:rPr>
              <a:t>Andrew Johnson</a:t>
            </a:r>
            <a:r>
              <a:rPr lang="en-GB" sz="2000" kern="100">
                <a:effectLst/>
                <a:latin typeface="Arial" panose="020B0604020202020204" pitchFamily="34" charset="0"/>
                <a:ea typeface="Aptos" panose="020B0004020202020204" pitchFamily="34" charset="0"/>
                <a:cs typeface="Arial" panose="020B0604020202020204" pitchFamily="34" charset="0"/>
              </a:rPr>
              <a:t>, Winchester &amp; Portsmouth Diocesan Guild 2017 – 2019, attended 1 meeting, died 20 February 2024</a:t>
            </a:r>
          </a:p>
          <a:p>
            <a:pPr>
              <a:lnSpc>
                <a:spcPct val="107000"/>
              </a:lnSpc>
            </a:pP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pPr>
            <a:r>
              <a:rPr lang="en-GB" sz="2000" b="1" kern="100">
                <a:effectLst/>
                <a:latin typeface="Arial" panose="020B0604020202020204" pitchFamily="34" charset="0"/>
                <a:ea typeface="Aptos" panose="020B0004020202020204" pitchFamily="34" charset="0"/>
                <a:cs typeface="Arial" panose="020B0604020202020204" pitchFamily="34" charset="0"/>
              </a:rPr>
              <a:t>Joseph Edward George (Joe) Roast</a:t>
            </a:r>
            <a:r>
              <a:rPr lang="en-GB" sz="2000" kern="100">
                <a:effectLst/>
                <a:latin typeface="Arial" panose="020B0604020202020204" pitchFamily="34" charset="0"/>
                <a:ea typeface="Aptos" panose="020B0004020202020204" pitchFamily="34" charset="0"/>
                <a:cs typeface="Arial" panose="020B0604020202020204" pitchFamily="34" charset="0"/>
              </a:rPr>
              <a:t>, Essex Association 1963 – 1972, attended 7 meetings, died 29 February 2024</a:t>
            </a:r>
          </a:p>
          <a:p>
            <a:pPr>
              <a:lnSpc>
                <a:spcPct val="107000"/>
              </a:lnSpc>
            </a:pP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pPr>
            <a:r>
              <a:rPr lang="en-GB" sz="2000" b="1" kern="100">
                <a:effectLst/>
                <a:latin typeface="Arial" panose="020B0604020202020204" pitchFamily="34" charset="0"/>
                <a:ea typeface="Aptos" panose="020B0004020202020204" pitchFamily="34" charset="0"/>
                <a:cs typeface="Arial" panose="020B0604020202020204" pitchFamily="34" charset="0"/>
              </a:rPr>
              <a:t>Alan John Smith</a:t>
            </a:r>
            <a:r>
              <a:rPr lang="en-GB" sz="2000" kern="100">
                <a:effectLst/>
                <a:latin typeface="Arial" panose="020B0604020202020204" pitchFamily="34" charset="0"/>
                <a:ea typeface="Aptos" panose="020B0004020202020204" pitchFamily="34" charset="0"/>
                <a:cs typeface="Arial" panose="020B0604020202020204" pitchFamily="34" charset="0"/>
              </a:rPr>
              <a:t>, Guildford Guild, 1981 – 1984, attended 3 meetings, died 11 March 2024</a:t>
            </a:r>
          </a:p>
          <a:p>
            <a:pPr>
              <a:lnSpc>
                <a:spcPct val="107000"/>
              </a:lnSpc>
            </a:pP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pPr>
            <a:r>
              <a:rPr lang="en-GB" sz="2000" b="1" kern="100">
                <a:effectLst/>
                <a:latin typeface="Arial" panose="020B0604020202020204" pitchFamily="34" charset="0"/>
                <a:ea typeface="Aptos" panose="020B0004020202020204" pitchFamily="34" charset="0"/>
                <a:cs typeface="Arial" panose="020B0604020202020204" pitchFamily="34" charset="0"/>
              </a:rPr>
              <a:t>Rev. Giles Christopher Galley</a:t>
            </a:r>
            <a:r>
              <a:rPr lang="en-GB" sz="2000" kern="100">
                <a:effectLst/>
                <a:latin typeface="Arial" panose="020B0604020202020204" pitchFamily="34" charset="0"/>
                <a:ea typeface="Aptos" panose="020B0004020202020204" pitchFamily="34" charset="0"/>
                <a:cs typeface="Arial" panose="020B0604020202020204" pitchFamily="34" charset="0"/>
              </a:rPr>
              <a:t>, Yorkshire Association 1989 – 1999, attended 10 meetings, died 9 April 2024</a:t>
            </a:r>
          </a:p>
          <a:p>
            <a:pPr>
              <a:lnSpc>
                <a:spcPct val="107000"/>
              </a:lnSpc>
            </a:pPr>
            <a:endParaRPr lang="en-GB" sz="20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pPr>
            <a:r>
              <a:rPr lang="en-GB" sz="2000" b="1" kern="100">
                <a:effectLst/>
                <a:latin typeface="Arial" panose="020B0604020202020204" pitchFamily="34" charset="0"/>
                <a:ea typeface="Aptos" panose="020B0004020202020204" pitchFamily="34" charset="0"/>
                <a:cs typeface="Arial" panose="020B0604020202020204" pitchFamily="34" charset="0"/>
              </a:rPr>
              <a:t>Garry Stephen Barr</a:t>
            </a:r>
            <a:r>
              <a:rPr lang="en-GB" sz="2000" kern="100">
                <a:effectLst/>
                <a:latin typeface="Arial" panose="020B0604020202020204" pitchFamily="34" charset="0"/>
                <a:ea typeface="Aptos" panose="020B0004020202020204" pitchFamily="34" charset="0"/>
                <a:cs typeface="Arial" panose="020B0604020202020204" pitchFamily="34" charset="0"/>
              </a:rPr>
              <a:t>, University of London Society 1993 – 1999, London County Association 1999 – 2007, attended 14 meetings, died 27 May 2024</a:t>
            </a:r>
          </a:p>
        </p:txBody>
      </p:sp>
    </p:spTree>
    <p:extLst>
      <p:ext uri="{BB962C8B-B14F-4D97-AF65-F5344CB8AC3E}">
        <p14:creationId xmlns:p14="http://schemas.microsoft.com/office/powerpoint/2010/main" val="371105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0" y="137748"/>
            <a:ext cx="9144000" cy="613120"/>
          </a:xfrm>
        </p:spPr>
        <p:txBody>
          <a:bodyPr>
            <a:normAutofit fontScale="90000"/>
          </a:bodyPr>
          <a:lstStyle/>
          <a:p>
            <a:pPr algn="ctr"/>
            <a:r>
              <a:rPr lang="en-GB"/>
              <a:t>In </a:t>
            </a:r>
            <a:r>
              <a:rPr lang="en-GB" err="1"/>
              <a:t>Memorium</a:t>
            </a:r>
            <a:endParaRPr lang="en-GB"/>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p:txBody>
          <a:bodyPr>
            <a:normAutofit/>
          </a:bodyPr>
          <a:lstStyle/>
          <a:p>
            <a:pPr marL="0" indent="0">
              <a:buNone/>
            </a:pPr>
            <a:endParaRPr lang="en-GB"/>
          </a:p>
          <a:p>
            <a:endParaRPr lang="en-GB"/>
          </a:p>
          <a:p>
            <a:endParaRPr lang="en-GB"/>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353E28B-DEDA-DDBE-6B97-A8B6F1CC7366}"/>
              </a:ext>
            </a:extLst>
          </p:cNvPr>
          <p:cNvSpPr txBox="1"/>
          <p:nvPr/>
        </p:nvSpPr>
        <p:spPr>
          <a:xfrm>
            <a:off x="838200" y="1055668"/>
            <a:ext cx="7924800" cy="5008230"/>
          </a:xfrm>
          <a:prstGeom prst="rect">
            <a:avLst/>
          </a:prstGeom>
          <a:noFill/>
        </p:spPr>
        <p:txBody>
          <a:bodyPr wrap="square">
            <a:spAutoFit/>
          </a:bodyPr>
          <a:lstStyle/>
          <a:p>
            <a:pPr>
              <a:lnSpc>
                <a:spcPct val="107000"/>
              </a:lnSpc>
            </a:pPr>
            <a:r>
              <a:rPr lang="en-GB" sz="2000" b="1" kern="100">
                <a:effectLst/>
                <a:latin typeface="Arial" panose="020B0604020202020204" pitchFamily="34" charset="0"/>
                <a:ea typeface="Aptos" panose="020B0004020202020204" pitchFamily="34" charset="0"/>
                <a:cs typeface="Times New Roman" panose="02020603050405020304" pitchFamily="18" charset="0"/>
              </a:rPr>
              <a:t>Donald A </a:t>
            </a:r>
            <a:r>
              <a:rPr lang="en-GB" sz="2000" b="1" kern="100" err="1">
                <a:effectLst/>
                <a:latin typeface="Arial" panose="020B0604020202020204" pitchFamily="34" charset="0"/>
                <a:ea typeface="Aptos" panose="020B0004020202020204" pitchFamily="34" charset="0"/>
                <a:cs typeface="Times New Roman" panose="02020603050405020304" pitchFamily="18" charset="0"/>
              </a:rPr>
              <a:t>Trumpler</a:t>
            </a:r>
            <a:r>
              <a:rPr lang="en-GB" sz="2000" kern="100">
                <a:effectLst/>
                <a:latin typeface="Arial" panose="020B0604020202020204" pitchFamily="34" charset="0"/>
                <a:ea typeface="Aptos" panose="020B0004020202020204" pitchFamily="34" charset="0"/>
                <a:cs typeface="Times New Roman" panose="02020603050405020304" pitchFamily="18" charset="0"/>
              </a:rPr>
              <a:t>, North American Guild (Alternate member) </a:t>
            </a:r>
          </a:p>
          <a:p>
            <a:pPr>
              <a:lnSpc>
                <a:spcPct val="107000"/>
              </a:lnSpc>
            </a:pPr>
            <a:r>
              <a:rPr lang="en-GB" sz="2000" kern="100">
                <a:effectLst/>
                <a:latin typeface="Arial" panose="020B0604020202020204" pitchFamily="34" charset="0"/>
                <a:ea typeface="Aptos" panose="020B0004020202020204" pitchFamily="34" charset="0"/>
                <a:cs typeface="Times New Roman" panose="02020603050405020304" pitchFamily="18" charset="0"/>
              </a:rPr>
              <a:t>1989 – 1992, attended 1 meeting, died 10 June 2024</a:t>
            </a:r>
          </a:p>
          <a:p>
            <a:pPr>
              <a:lnSpc>
                <a:spcPct val="107000"/>
              </a:lnSpc>
            </a:pP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2000" b="1" kern="100">
                <a:effectLst/>
                <a:latin typeface="Arial" panose="020B0604020202020204" pitchFamily="34" charset="0"/>
                <a:ea typeface="Aptos" panose="020B0004020202020204" pitchFamily="34" charset="0"/>
                <a:cs typeface="Times New Roman" panose="02020603050405020304" pitchFamily="18" charset="0"/>
              </a:rPr>
              <a:t>John Robert Mayne</a:t>
            </a:r>
            <a:r>
              <a:rPr lang="en-GB" sz="2000" kern="100">
                <a:effectLst/>
                <a:latin typeface="Arial" panose="020B0604020202020204" pitchFamily="34" charset="0"/>
                <a:ea typeface="Aptos" panose="020B0004020202020204" pitchFamily="34" charset="0"/>
                <a:cs typeface="Times New Roman" panose="02020603050405020304" pitchFamily="18" charset="0"/>
              </a:rPr>
              <a:t>, Middlesex County Association and London Diocesan Guild 1957 – 1966, Honorary member 1968 – 1989, Hertford County Association 1990 – 2002, attended 32 meetings, died 23 Jun 2024</a:t>
            </a:r>
          </a:p>
          <a:p>
            <a:pPr>
              <a:lnSpc>
                <a:spcPct val="107000"/>
              </a:lnSpc>
            </a:pP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2000" b="1" kern="100">
                <a:effectLst/>
                <a:latin typeface="Arial" panose="020B0604020202020204" pitchFamily="34" charset="0"/>
                <a:ea typeface="Aptos" panose="020B0004020202020204" pitchFamily="34" charset="0"/>
                <a:cs typeface="Times New Roman" panose="02020603050405020304" pitchFamily="18" charset="0"/>
              </a:rPr>
              <a:t>Hans </a:t>
            </a:r>
            <a:r>
              <a:rPr lang="en-GB" sz="2000" b="1" kern="100" err="1">
                <a:effectLst/>
                <a:latin typeface="Arial" panose="020B0604020202020204" pitchFamily="34" charset="0"/>
                <a:ea typeface="Aptos" panose="020B0004020202020204" pitchFamily="34" charset="0"/>
                <a:cs typeface="Times New Roman" panose="02020603050405020304" pitchFamily="18" charset="0"/>
              </a:rPr>
              <a:t>Rashbrook</a:t>
            </a:r>
            <a:r>
              <a:rPr lang="en-GB" sz="2000" b="1" kern="100">
                <a:effectLst/>
                <a:latin typeface="Arial" panose="020B0604020202020204" pitchFamily="34" charset="0"/>
                <a:ea typeface="Aptos" panose="020B0004020202020204" pitchFamily="34" charset="0"/>
                <a:cs typeface="Times New Roman" panose="02020603050405020304" pitchFamily="18" charset="0"/>
              </a:rPr>
              <a:t>, </a:t>
            </a:r>
            <a:r>
              <a:rPr lang="en-GB" sz="2000" kern="100">
                <a:effectLst/>
                <a:latin typeface="Arial" panose="020B0604020202020204" pitchFamily="34" charset="0"/>
                <a:ea typeface="Aptos" panose="020B0004020202020204" pitchFamily="34" charset="0"/>
                <a:cs typeface="Times New Roman" panose="02020603050405020304" pitchFamily="18" charset="0"/>
              </a:rPr>
              <a:t>Middlesex County Association and London Diocesan Guild, 2023 – 2024, attended no meetings, </a:t>
            </a:r>
          </a:p>
          <a:p>
            <a:pPr>
              <a:lnSpc>
                <a:spcPct val="107000"/>
              </a:lnSpc>
            </a:pPr>
            <a:r>
              <a:rPr lang="en-GB" sz="2000" kern="100">
                <a:effectLst/>
                <a:latin typeface="Arial" panose="020B0604020202020204" pitchFamily="34" charset="0"/>
                <a:ea typeface="Aptos" panose="020B0004020202020204" pitchFamily="34" charset="0"/>
                <a:cs typeface="Times New Roman" panose="02020603050405020304" pitchFamily="18" charset="0"/>
              </a:rPr>
              <a:t>died 8 July 2024</a:t>
            </a:r>
          </a:p>
          <a:p>
            <a:pPr>
              <a:lnSpc>
                <a:spcPct val="107000"/>
              </a:lnSpc>
            </a:pP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2000" b="1" kern="100">
                <a:effectLst/>
                <a:latin typeface="Arial" panose="020B0604020202020204" pitchFamily="34" charset="0"/>
                <a:ea typeface="Aptos" panose="020B0004020202020204" pitchFamily="34" charset="0"/>
                <a:cs typeface="Times New Roman" panose="02020603050405020304" pitchFamily="18" charset="0"/>
              </a:rPr>
              <a:t>Alan Robert Bentley</a:t>
            </a:r>
            <a:r>
              <a:rPr lang="en-GB" sz="2000" kern="100">
                <a:effectLst/>
                <a:latin typeface="Arial" panose="020B0604020202020204" pitchFamily="34" charset="0"/>
                <a:ea typeface="Aptos" panose="020B0004020202020204" pitchFamily="34" charset="0"/>
                <a:cs typeface="Times New Roman" panose="02020603050405020304" pitchFamily="18" charset="0"/>
              </a:rPr>
              <a:t>, Honorary member 2008 – 2010, Additional member 2010 – 2012, Oxford Diocesan Guild 2012 – 2015, attended 2 meetings, died 10 July 2024</a:t>
            </a:r>
          </a:p>
        </p:txBody>
      </p:sp>
    </p:spTree>
    <p:extLst>
      <p:ext uri="{BB962C8B-B14F-4D97-AF65-F5344CB8AC3E}">
        <p14:creationId xmlns:p14="http://schemas.microsoft.com/office/powerpoint/2010/main" val="354413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0" y="137748"/>
            <a:ext cx="9144000" cy="613120"/>
          </a:xfrm>
        </p:spPr>
        <p:txBody>
          <a:bodyPr>
            <a:normAutofit fontScale="90000"/>
          </a:bodyPr>
          <a:lstStyle/>
          <a:p>
            <a:pPr algn="ctr"/>
            <a:r>
              <a:rPr lang="en-GB"/>
              <a:t>In </a:t>
            </a:r>
            <a:r>
              <a:rPr lang="en-GB" err="1"/>
              <a:t>Memorium</a:t>
            </a:r>
            <a:endParaRPr lang="en-GB"/>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p:txBody>
          <a:bodyPr>
            <a:normAutofit/>
          </a:bodyPr>
          <a:lstStyle/>
          <a:p>
            <a:pPr marL="0" indent="0">
              <a:buNone/>
            </a:pPr>
            <a:endParaRPr lang="en-GB"/>
          </a:p>
          <a:p>
            <a:endParaRPr lang="en-GB"/>
          </a:p>
          <a:p>
            <a:endParaRPr lang="en-GB"/>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353E28B-DEDA-DDBE-6B97-A8B6F1CC7366}"/>
              </a:ext>
            </a:extLst>
          </p:cNvPr>
          <p:cNvSpPr txBox="1"/>
          <p:nvPr/>
        </p:nvSpPr>
        <p:spPr>
          <a:xfrm>
            <a:off x="762000" y="1004868"/>
            <a:ext cx="7924800" cy="5613588"/>
          </a:xfrm>
          <a:prstGeom prst="rect">
            <a:avLst/>
          </a:prstGeom>
          <a:noFill/>
        </p:spPr>
        <p:txBody>
          <a:bodyPr wrap="square">
            <a:spAutoFit/>
          </a:bodyPr>
          <a:lstStyle/>
          <a:p>
            <a:pPr>
              <a:lnSpc>
                <a:spcPct val="107000"/>
              </a:lnSpc>
            </a:pPr>
            <a:r>
              <a:rPr lang="en-GB" sz="2000" b="1" kern="100">
                <a:effectLst/>
                <a:latin typeface="Arial" panose="020B0604020202020204" pitchFamily="34" charset="0"/>
                <a:ea typeface="Aptos" panose="020B0004020202020204" pitchFamily="34" charset="0"/>
                <a:cs typeface="Times New Roman" panose="02020603050405020304" pitchFamily="18" charset="0"/>
              </a:rPr>
              <a:t>Robert Christopher (Chris) </a:t>
            </a:r>
            <a:r>
              <a:rPr lang="en-GB" sz="2000" b="1" kern="100" err="1">
                <a:effectLst/>
                <a:latin typeface="Arial" panose="020B0604020202020204" pitchFamily="34" charset="0"/>
                <a:ea typeface="Aptos" panose="020B0004020202020204" pitchFamily="34" charset="0"/>
                <a:cs typeface="Times New Roman" panose="02020603050405020304" pitchFamily="18" charset="0"/>
              </a:rPr>
              <a:t>Kippin</a:t>
            </a:r>
            <a:r>
              <a:rPr lang="en-GB" sz="2000" b="1" kern="100">
                <a:effectLst/>
                <a:latin typeface="Arial" panose="020B0604020202020204" pitchFamily="34" charset="0"/>
                <a:ea typeface="Aptos" panose="020B0004020202020204" pitchFamily="34" charset="0"/>
                <a:cs typeface="Times New Roman" panose="02020603050405020304" pitchFamily="18" charset="0"/>
              </a:rPr>
              <a:t>, </a:t>
            </a:r>
            <a:r>
              <a:rPr lang="en-GB" sz="2000" kern="100">
                <a:effectLst/>
                <a:latin typeface="Arial" panose="020B0604020202020204" pitchFamily="34" charset="0"/>
                <a:ea typeface="Aptos" panose="020B0004020202020204" pitchFamily="34" charset="0"/>
                <a:cs typeface="Times New Roman" panose="02020603050405020304" pitchFamily="18" charset="0"/>
              </a:rPr>
              <a:t>Ancient Society of College Youths 1981 – 1990, attended 9 meetings, died 18 July 2024</a:t>
            </a:r>
          </a:p>
          <a:p>
            <a:pPr>
              <a:lnSpc>
                <a:spcPct val="107000"/>
              </a:lnSpc>
            </a:pP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2000">
                <a:latin typeface="Arial" panose="020B0604020202020204" pitchFamily="34" charset="0"/>
                <a:cs typeface="Arial" panose="020B0604020202020204" pitchFamily="34" charset="0"/>
              </a:rPr>
              <a:t>The following Council Members died after the 2024 report went to print.</a:t>
            </a:r>
          </a:p>
          <a:p>
            <a:pPr>
              <a:lnSpc>
                <a:spcPct val="107000"/>
              </a:lnSpc>
            </a:pPr>
            <a:endParaRPr lang="en-GB" sz="2000" b="1" kern="100">
              <a:latin typeface="Arial" panose="020B0604020202020204" pitchFamily="34" charset="0"/>
              <a:ea typeface="Aptos" panose="020B0004020202020204" pitchFamily="34" charset="0"/>
              <a:cs typeface="Times New Roman" panose="02020603050405020304" pitchFamily="18" charset="0"/>
            </a:endParaRPr>
          </a:p>
          <a:p>
            <a:pPr>
              <a:lnSpc>
                <a:spcPct val="107000"/>
              </a:lnSpc>
            </a:pPr>
            <a:r>
              <a:rPr lang="en-GB" sz="2000" b="1" kern="100">
                <a:effectLst/>
                <a:latin typeface="Arial" panose="020B0604020202020204" pitchFamily="34" charset="0"/>
                <a:ea typeface="Aptos" panose="020B0004020202020204" pitchFamily="34" charset="0"/>
                <a:cs typeface="Times New Roman" panose="02020603050405020304" pitchFamily="18" charset="0"/>
              </a:rPr>
              <a:t>Malcolm John Lodwick</a:t>
            </a:r>
            <a:r>
              <a:rPr lang="en-GB" sz="2000" kern="100">
                <a:effectLst/>
                <a:latin typeface="Arial" panose="020B0604020202020204" pitchFamily="34" charset="0"/>
                <a:ea typeface="Aptos" panose="020B0004020202020204" pitchFamily="34" charset="0"/>
                <a:cs typeface="Times New Roman" panose="02020603050405020304" pitchFamily="18" charset="0"/>
              </a:rPr>
              <a:t>, St David's Diocesan Guild 1981 - 1982, Kent County Association 1984 - 1990, attended 5 meetings, </a:t>
            </a:r>
          </a:p>
          <a:p>
            <a:pPr>
              <a:lnSpc>
                <a:spcPct val="107000"/>
              </a:lnSpc>
            </a:pPr>
            <a:r>
              <a:rPr lang="en-GB" sz="2000" kern="100">
                <a:effectLst/>
                <a:latin typeface="Arial" panose="020B0604020202020204" pitchFamily="34" charset="0"/>
                <a:ea typeface="Aptos" panose="020B0004020202020204" pitchFamily="34" charset="0"/>
                <a:cs typeface="Times New Roman" panose="02020603050405020304" pitchFamily="18" charset="0"/>
              </a:rPr>
              <a:t>died 17 July 2024</a:t>
            </a:r>
          </a:p>
          <a:p>
            <a:pPr>
              <a:lnSpc>
                <a:spcPct val="107000"/>
              </a:lnSpc>
            </a:pP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GB" sz="2000" b="1" kern="100">
                <a:effectLst/>
                <a:latin typeface="Arial" panose="020B0604020202020204" pitchFamily="34" charset="0"/>
                <a:ea typeface="Aptos" panose="020B0004020202020204" pitchFamily="34" charset="0"/>
                <a:cs typeface="Times New Roman" panose="02020603050405020304" pitchFamily="18" charset="0"/>
              </a:rPr>
              <a:t>Norman Richard </a:t>
            </a:r>
            <a:r>
              <a:rPr lang="en-GB" sz="2000" b="1" kern="100" err="1">
                <a:effectLst/>
                <a:latin typeface="Arial" panose="020B0604020202020204" pitchFamily="34" charset="0"/>
                <a:ea typeface="Aptos" panose="020B0004020202020204" pitchFamily="34" charset="0"/>
                <a:cs typeface="Times New Roman" panose="02020603050405020304" pitchFamily="18" charset="0"/>
              </a:rPr>
              <a:t>Mattingley</a:t>
            </a:r>
            <a:r>
              <a:rPr lang="en-GB" sz="2000" kern="100">
                <a:effectLst/>
                <a:latin typeface="Arial" panose="020B0604020202020204" pitchFamily="34" charset="0"/>
                <a:ea typeface="Aptos" panose="020B0004020202020204" pitchFamily="34" charset="0"/>
                <a:cs typeface="Times New Roman" panose="02020603050405020304" pitchFamily="18" charset="0"/>
              </a:rPr>
              <a:t>, Hereford Diocesan Guild 1981 - 1994, Truro Diocesan Guild 1996 - 2019, attended 34 meetings, </a:t>
            </a:r>
          </a:p>
          <a:p>
            <a:pPr>
              <a:lnSpc>
                <a:spcPct val="107000"/>
              </a:lnSpc>
            </a:pPr>
            <a:r>
              <a:rPr lang="en-GB" sz="2000" kern="100">
                <a:effectLst/>
                <a:latin typeface="Arial" panose="020B0604020202020204" pitchFamily="34" charset="0"/>
                <a:ea typeface="Aptos" panose="020B0004020202020204" pitchFamily="34" charset="0"/>
                <a:cs typeface="Times New Roman" panose="02020603050405020304" pitchFamily="18" charset="0"/>
              </a:rPr>
              <a:t>died 25 August 2024</a:t>
            </a:r>
          </a:p>
          <a:p>
            <a:pPr>
              <a:lnSpc>
                <a:spcPct val="107000"/>
              </a:lnSpc>
            </a:pPr>
            <a:endParaRPr lang="en-GB" sz="20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pPr>
            <a:r>
              <a:rPr lang="en-GB" sz="1800" b="1" kern="100">
                <a:effectLst/>
                <a:latin typeface="Arial" panose="020B0604020202020204" pitchFamily="34" charset="0"/>
                <a:ea typeface="Aptos" panose="020B0004020202020204" pitchFamily="34" charset="0"/>
                <a:cs typeface="Times New Roman" panose="02020603050405020304" pitchFamily="18" charset="0"/>
              </a:rPr>
              <a:t>David R McLean,</a:t>
            </a:r>
            <a:r>
              <a:rPr lang="en-GB" sz="1800" kern="100">
                <a:effectLst/>
                <a:latin typeface="Arial" panose="020B0604020202020204" pitchFamily="34" charset="0"/>
                <a:ea typeface="Aptos" panose="020B0004020202020204" pitchFamily="34" charset="0"/>
                <a:cs typeface="Times New Roman" panose="02020603050405020304" pitchFamily="18" charset="0"/>
              </a:rPr>
              <a:t> Norwich Diocesan Association 1987-1990, 1993-1996, 2002-2005 and 2008-2011. Attended 11 meetings.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7077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326" y="12413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341043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457200" y="404664"/>
            <a:ext cx="8229600" cy="924712"/>
          </a:xfrm>
        </p:spPr>
        <p:txBody>
          <a:bodyPr>
            <a:normAutofit/>
          </a:bodyPr>
          <a:lstStyle/>
          <a:p>
            <a:r>
              <a:rPr lang="en-GB"/>
              <a:t>Membership of the Council</a:t>
            </a:r>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a:xfrm>
            <a:off x="152400" y="1578931"/>
            <a:ext cx="8991600" cy="4389120"/>
          </a:xfrm>
        </p:spPr>
        <p:txBody>
          <a:bodyPr>
            <a:noAutofit/>
          </a:bodyPr>
          <a:lstStyle/>
          <a:p>
            <a:pPr marL="59055" indent="0">
              <a:lnSpc>
                <a:spcPct val="119000"/>
              </a:lnSpc>
              <a:spcBef>
                <a:spcPts val="0"/>
              </a:spcBef>
              <a:buNone/>
            </a:pPr>
            <a:r>
              <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of 26</a:t>
            </a:r>
            <a:r>
              <a:rPr lang="en-GB" sz="2400" b="1" kern="14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r>
            <a:r>
              <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August 2024</a:t>
            </a:r>
          </a:p>
          <a:p>
            <a:pPr marL="1343025" indent="-352425">
              <a:lnSpc>
                <a:spcPct val="119000"/>
              </a:lnSpc>
              <a:spcBef>
                <a:spcPts val="0"/>
              </a:spcBef>
              <a:buNone/>
            </a:pPr>
            <a:r>
              <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 Affiliated Societies – 2 Small Societies</a:t>
            </a:r>
          </a:p>
          <a:p>
            <a:pPr marL="1343025" indent="-352425">
              <a:lnSpc>
                <a:spcPct val="119000"/>
              </a:lnSpc>
              <a:spcBef>
                <a:spcPts val="0"/>
              </a:spcBef>
              <a:buNone/>
            </a:pPr>
            <a:endPar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343025" indent="-352425">
              <a:lnSpc>
                <a:spcPct val="119000"/>
              </a:lnSpc>
              <a:spcBef>
                <a:spcPts val="0"/>
              </a:spcBef>
              <a:buNone/>
            </a:pPr>
            <a:r>
              <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Fellows</a:t>
            </a:r>
          </a:p>
          <a:p>
            <a:pPr marL="1343025" indent="-352425">
              <a:lnSpc>
                <a:spcPct val="119000"/>
              </a:lnSpc>
              <a:spcBef>
                <a:spcPts val="0"/>
              </a:spcBef>
              <a:buNone/>
            </a:pPr>
            <a:r>
              <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 Ex-officio</a:t>
            </a:r>
          </a:p>
          <a:p>
            <a:pPr marL="1343025" indent="-352425">
              <a:lnSpc>
                <a:spcPct val="119000"/>
              </a:lnSpc>
              <a:spcBef>
                <a:spcPts val="0"/>
              </a:spcBef>
              <a:buNone/>
            </a:pPr>
            <a:r>
              <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 Representative Members - 	27 Vacancies</a:t>
            </a:r>
          </a:p>
          <a:p>
            <a:pPr marL="1343025" indent="-352425">
              <a:lnSpc>
                <a:spcPct val="119000"/>
              </a:lnSpc>
              <a:spcBef>
                <a:spcPts val="0"/>
              </a:spcBef>
              <a:buNone/>
            </a:pPr>
            <a:r>
              <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Small Society representatives</a:t>
            </a:r>
          </a:p>
          <a:p>
            <a:pPr marL="1343025" indent="-352425">
              <a:lnSpc>
                <a:spcPct val="119000"/>
              </a:lnSpc>
              <a:spcBef>
                <a:spcPts val="0"/>
              </a:spcBef>
              <a:buNone/>
            </a:pPr>
            <a:endPar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343025" indent="-352425">
              <a:lnSpc>
                <a:spcPct val="119000"/>
              </a:lnSpc>
              <a:spcBef>
                <a:spcPts val="0"/>
              </a:spcBef>
              <a:buNone/>
            </a:pPr>
            <a:r>
              <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220 Possible members –  </a:t>
            </a:r>
          </a:p>
          <a:p>
            <a:pPr marL="1343025" indent="-352425">
              <a:lnSpc>
                <a:spcPct val="119000"/>
              </a:lnSpc>
              <a:spcBef>
                <a:spcPts val="0"/>
              </a:spcBef>
              <a:buNone/>
            </a:pPr>
            <a:r>
              <a:rPr lang="en-GB" sz="24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Taking vacancies into account - 193 actual members</a:t>
            </a:r>
            <a:endParaRPr lang="en-GB" sz="2400" b="1">
              <a:latin typeface="Arial" panose="020B0604020202020204" pitchFamily="34" charset="0"/>
              <a:cs typeface="Arial" panose="020B0604020202020204" pitchFamily="34" charset="0"/>
            </a:endParaRPr>
          </a:p>
          <a:p>
            <a:endParaRPr lang="en-GB" sz="2400" b="1">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361950" y="1544955"/>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49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326" y="12413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3723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0B126C-E855-D6F6-BD9A-CDB14EB6C641}"/>
              </a:ext>
            </a:extLst>
          </p:cNvPr>
          <p:cNvSpPr/>
          <p:nvPr/>
        </p:nvSpPr>
        <p:spPr>
          <a:xfrm>
            <a:off x="2246895" y="2698080"/>
            <a:ext cx="1985210" cy="1241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a:solidFill>
                  <a:schemeClr val="tx1"/>
                </a:solidFill>
              </a:rPr>
              <a:t>More people wanting to learn to ring</a:t>
            </a:r>
          </a:p>
        </p:txBody>
      </p:sp>
      <p:sp>
        <p:nvSpPr>
          <p:cNvPr id="3" name="Rectangle 2">
            <a:extLst>
              <a:ext uri="{FF2B5EF4-FFF2-40B4-BE49-F238E27FC236}">
                <a16:creationId xmlns:a16="http://schemas.microsoft.com/office/drawing/2014/main" id="{BAB733CD-780A-E89F-6D4C-C67C0EB3CC85}"/>
              </a:ext>
            </a:extLst>
          </p:cNvPr>
          <p:cNvSpPr/>
          <p:nvPr/>
        </p:nvSpPr>
        <p:spPr>
          <a:xfrm>
            <a:off x="4941970" y="2695071"/>
            <a:ext cx="1985210" cy="12416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a:solidFill>
                  <a:schemeClr val="tx1"/>
                </a:solidFill>
              </a:rPr>
              <a:t>Teach them well and support their development</a:t>
            </a:r>
          </a:p>
        </p:txBody>
      </p:sp>
      <p:sp>
        <p:nvSpPr>
          <p:cNvPr id="4" name="Oval 3">
            <a:extLst>
              <a:ext uri="{FF2B5EF4-FFF2-40B4-BE49-F238E27FC236}">
                <a16:creationId xmlns:a16="http://schemas.microsoft.com/office/drawing/2014/main" id="{5664A435-C004-32BC-F39E-B5D84DFC6296}"/>
              </a:ext>
            </a:extLst>
          </p:cNvPr>
          <p:cNvSpPr>
            <a:spLocks/>
          </p:cNvSpPr>
          <p:nvPr/>
        </p:nvSpPr>
        <p:spPr>
          <a:xfrm>
            <a:off x="912676" y="1781697"/>
            <a:ext cx="7318208" cy="3501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TextBox 4">
            <a:extLst>
              <a:ext uri="{FF2B5EF4-FFF2-40B4-BE49-F238E27FC236}">
                <a16:creationId xmlns:a16="http://schemas.microsoft.com/office/drawing/2014/main" id="{06478942-4A48-E750-2545-7BED1E738DC3}"/>
              </a:ext>
            </a:extLst>
          </p:cNvPr>
          <p:cNvSpPr txBox="1">
            <a:spLocks noGrp="1" noRot="1" noMove="1" noResize="1" noEditPoints="1" noAdjustHandles="1" noChangeArrowheads="1" noChangeShapeType="1"/>
          </p:cNvSpPr>
          <p:nvPr/>
        </p:nvSpPr>
        <p:spPr>
          <a:xfrm>
            <a:off x="3510215" y="4268203"/>
            <a:ext cx="2255921" cy="507831"/>
          </a:xfrm>
          <a:prstGeom prst="rect">
            <a:avLst/>
          </a:prstGeom>
          <a:noFill/>
        </p:spPr>
        <p:txBody>
          <a:bodyPr wrap="square" rtlCol="0">
            <a:spAutoFit/>
          </a:bodyPr>
          <a:lstStyle/>
          <a:p>
            <a:r>
              <a:rPr lang="en-GB" sz="1350">
                <a:effectLst/>
                <a:latin typeface="Calibri" panose="020F0502020204030204" pitchFamily="34" charset="0"/>
                <a:ea typeface="Calibri" panose="020F0502020204030204" pitchFamily="34" charset="0"/>
                <a:cs typeface="Times New Roman" panose="02020603050405020304" pitchFamily="18" charset="0"/>
              </a:rPr>
              <a:t>Put the quality environment around them so they enjoy it</a:t>
            </a:r>
            <a:endParaRPr lang="en-GB" sz="1350"/>
          </a:p>
        </p:txBody>
      </p:sp>
      <p:sp>
        <p:nvSpPr>
          <p:cNvPr id="6" name="Oval 5">
            <a:extLst>
              <a:ext uri="{FF2B5EF4-FFF2-40B4-BE49-F238E27FC236}">
                <a16:creationId xmlns:a16="http://schemas.microsoft.com/office/drawing/2014/main" id="{CC249551-6D41-4E3B-DAA6-9217ED6D2E98}"/>
              </a:ext>
            </a:extLst>
          </p:cNvPr>
          <p:cNvSpPr/>
          <p:nvPr/>
        </p:nvSpPr>
        <p:spPr>
          <a:xfrm>
            <a:off x="1771330" y="3099506"/>
            <a:ext cx="445490" cy="432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1</a:t>
            </a:r>
          </a:p>
        </p:txBody>
      </p:sp>
      <p:sp>
        <p:nvSpPr>
          <p:cNvPr id="7" name="Oval 6">
            <a:extLst>
              <a:ext uri="{FF2B5EF4-FFF2-40B4-BE49-F238E27FC236}">
                <a16:creationId xmlns:a16="http://schemas.microsoft.com/office/drawing/2014/main" id="{33AE1EA4-C6AE-D8C3-1F7E-0E3FC2D3F965}"/>
              </a:ext>
            </a:extLst>
          </p:cNvPr>
          <p:cNvSpPr/>
          <p:nvPr/>
        </p:nvSpPr>
        <p:spPr>
          <a:xfrm>
            <a:off x="6946249" y="3099506"/>
            <a:ext cx="445490" cy="432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2</a:t>
            </a:r>
          </a:p>
        </p:txBody>
      </p:sp>
      <p:sp>
        <p:nvSpPr>
          <p:cNvPr id="8" name="Oval 7">
            <a:extLst>
              <a:ext uri="{FF2B5EF4-FFF2-40B4-BE49-F238E27FC236}">
                <a16:creationId xmlns:a16="http://schemas.microsoft.com/office/drawing/2014/main" id="{0A50B59F-73C9-78A9-707E-36D5B56910C5}"/>
              </a:ext>
            </a:extLst>
          </p:cNvPr>
          <p:cNvSpPr/>
          <p:nvPr/>
        </p:nvSpPr>
        <p:spPr>
          <a:xfrm>
            <a:off x="4401890" y="4737787"/>
            <a:ext cx="445490" cy="432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3</a:t>
            </a:r>
          </a:p>
        </p:txBody>
      </p:sp>
      <p:sp>
        <p:nvSpPr>
          <p:cNvPr id="10" name="Title 1">
            <a:extLst>
              <a:ext uri="{FF2B5EF4-FFF2-40B4-BE49-F238E27FC236}">
                <a16:creationId xmlns:a16="http://schemas.microsoft.com/office/drawing/2014/main" id="{B2EE1B86-119D-0DBF-D176-F27130CCE5C6}"/>
              </a:ext>
            </a:extLst>
          </p:cNvPr>
          <p:cNvSpPr txBox="1">
            <a:spLocks/>
          </p:cNvSpPr>
          <p:nvPr/>
        </p:nvSpPr>
        <p:spPr>
          <a:xfrm>
            <a:off x="285420" y="571949"/>
            <a:ext cx="8229600" cy="1143000"/>
          </a:xfrm>
          <a:prstGeom prst="rect">
            <a:avLst/>
          </a:prstGeom>
        </p:spPr>
        <p:txBody>
          <a:bodyPr vert="horz" lIns="0" tIns="4572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a:ea typeface="Calibri"/>
                <a:cs typeface="Calibri"/>
              </a:rPr>
              <a:t>Ringing 2030</a:t>
            </a:r>
            <a:endParaRPr lang="en-US"/>
          </a:p>
        </p:txBody>
      </p:sp>
    </p:spTree>
    <p:extLst>
      <p:ext uri="{BB962C8B-B14F-4D97-AF65-F5344CB8AC3E}">
        <p14:creationId xmlns:p14="http://schemas.microsoft.com/office/powerpoint/2010/main" val="318627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EB3FAA-57EC-34CB-55E6-925A9C4A889B}"/>
              </a:ext>
            </a:extLst>
          </p:cNvPr>
          <p:cNvSpPr txBox="1"/>
          <p:nvPr/>
        </p:nvSpPr>
        <p:spPr>
          <a:xfrm>
            <a:off x="3114484" y="1382353"/>
            <a:ext cx="2099894" cy="461665"/>
          </a:xfrm>
          <a:prstGeom prst="rect">
            <a:avLst/>
          </a:prstGeom>
          <a:noFill/>
        </p:spPr>
        <p:txBody>
          <a:bodyPr wrap="square" rtlCol="0">
            <a:spAutoFit/>
          </a:bodyPr>
          <a:lstStyle/>
          <a:p>
            <a:r>
              <a:rPr lang="en-GB" sz="2400" b="1"/>
              <a:t>Three Pillars</a:t>
            </a:r>
            <a:endParaRPr lang="en-GB" sz="1350" b="1"/>
          </a:p>
        </p:txBody>
      </p:sp>
      <p:grpSp>
        <p:nvGrpSpPr>
          <p:cNvPr id="7" name="Group 6">
            <a:extLst>
              <a:ext uri="{FF2B5EF4-FFF2-40B4-BE49-F238E27FC236}">
                <a16:creationId xmlns:a16="http://schemas.microsoft.com/office/drawing/2014/main" id="{896D6F3E-7BFA-F383-D14B-0D51D0A5C46F}"/>
              </a:ext>
            </a:extLst>
          </p:cNvPr>
          <p:cNvGrpSpPr/>
          <p:nvPr/>
        </p:nvGrpSpPr>
        <p:grpSpPr>
          <a:xfrm>
            <a:off x="334020" y="2210804"/>
            <a:ext cx="7209780" cy="3358420"/>
            <a:chOff x="445360" y="1804738"/>
            <a:chExt cx="9613040" cy="4477893"/>
          </a:xfrm>
        </p:grpSpPr>
        <p:sp>
          <p:nvSpPr>
            <p:cNvPr id="5" name="TextBox 4">
              <a:extLst>
                <a:ext uri="{FF2B5EF4-FFF2-40B4-BE49-F238E27FC236}">
                  <a16:creationId xmlns:a16="http://schemas.microsoft.com/office/drawing/2014/main" id="{1D78D180-5756-6558-F5CF-A75EE98DB7D9}"/>
                </a:ext>
              </a:extLst>
            </p:cNvPr>
            <p:cNvSpPr txBox="1"/>
            <p:nvPr/>
          </p:nvSpPr>
          <p:spPr>
            <a:xfrm>
              <a:off x="1046748" y="1804738"/>
              <a:ext cx="9011652" cy="4477893"/>
            </a:xfrm>
            <a:prstGeom prst="rect">
              <a:avLst/>
            </a:prstGeom>
            <a:noFill/>
          </p:spPr>
          <p:txBody>
            <a:bodyPr wrap="square" lIns="68580" tIns="34290" rIns="68580" bIns="34290" anchor="t">
              <a:spAutoFit/>
            </a:bodyPr>
            <a:lstStyle/>
            <a:p>
              <a:pPr marL="342900" algn="just">
                <a:lnSpc>
                  <a:spcPct val="115000"/>
                </a:lnSpc>
                <a:spcAft>
                  <a:spcPts val="750"/>
                </a:spcAft>
              </a:pPr>
              <a:r>
                <a:rPr lang="en-GB" sz="1500" b="1">
                  <a:effectLst/>
                  <a:latin typeface="Calibri" panose="020F0502020204030204" pitchFamily="34" charset="0"/>
                  <a:ea typeface="Calibri" panose="020F0502020204030204" pitchFamily="34" charset="0"/>
                  <a:cs typeface="Times New Roman" panose="02020603050405020304" pitchFamily="18" charset="0"/>
                </a:rPr>
                <a:t>Publicity and Marketing:</a:t>
              </a:r>
              <a:r>
                <a:rPr lang="en-GB" sz="1500">
                  <a:effectLst/>
                  <a:latin typeface="Calibri" panose="020F0502020204030204" pitchFamily="34" charset="0"/>
                  <a:ea typeface="Calibri" panose="020F0502020204030204" pitchFamily="34" charset="0"/>
                  <a:cs typeface="Times New Roman" panose="02020603050405020304" pitchFamily="18" charset="0"/>
                </a:rPr>
                <a:t> Raise awareness of the art of bellringing and promote it as a social and voluntary activity. Drive new recruits to us with better targeted marketing initiatives. </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p>
              <a:pPr marL="342900" algn="just">
                <a:lnSpc>
                  <a:spcPct val="115000"/>
                </a:lnSpc>
                <a:spcAft>
                  <a:spcPts val="750"/>
                </a:spcAft>
              </a:pPr>
              <a:endParaRPr lang="en-GB" sz="1350">
                <a:effectLst/>
                <a:latin typeface="Calibri" panose="020F0502020204030204" pitchFamily="34" charset="0"/>
                <a:ea typeface="Calibri" panose="020F0502020204030204" pitchFamily="34" charset="0"/>
                <a:cs typeface="Times New Roman" panose="02020603050405020304" pitchFamily="18" charset="0"/>
              </a:endParaRPr>
            </a:p>
            <a:p>
              <a:pPr marL="342900" algn="just">
                <a:lnSpc>
                  <a:spcPct val="115000"/>
                </a:lnSpc>
                <a:spcAft>
                  <a:spcPts val="750"/>
                </a:spcAft>
              </a:pPr>
              <a:r>
                <a:rPr lang="en-GB" sz="1500" b="1">
                  <a:effectLst/>
                  <a:latin typeface="Calibri" panose="020F0502020204030204" pitchFamily="34" charset="0"/>
                  <a:ea typeface="Calibri" panose="020F0502020204030204" pitchFamily="34" charset="0"/>
                  <a:cs typeface="Times New Roman" panose="02020603050405020304" pitchFamily="18" charset="0"/>
                </a:rPr>
                <a:t>Recruitment and Development:</a:t>
              </a:r>
              <a:r>
                <a:rPr lang="en-GB" sz="1500">
                  <a:effectLst/>
                  <a:latin typeface="Calibri" panose="020F0502020204030204" pitchFamily="34" charset="0"/>
                  <a:ea typeface="Calibri" panose="020F0502020204030204" pitchFamily="34" charset="0"/>
                  <a:cs typeface="Times New Roman" panose="02020603050405020304" pitchFamily="18" charset="0"/>
                </a:rPr>
                <a:t> Encourage the development of local and regional structures to recruit potential new ringers and attract lapsed ringers back to ringing, then ensure their expectations are met as they progress.</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p>
              <a:pPr marL="342900" algn="just">
                <a:lnSpc>
                  <a:spcPct val="115000"/>
                </a:lnSpc>
                <a:spcAft>
                  <a:spcPts val="750"/>
                </a:spcAft>
              </a:pPr>
              <a:endParaRPr lang="en-GB" sz="1350">
                <a:effectLst/>
                <a:latin typeface="Calibri" panose="020F0502020204030204" pitchFamily="34" charset="0"/>
                <a:ea typeface="Calibri" panose="020F0502020204030204" pitchFamily="34" charset="0"/>
                <a:cs typeface="Times New Roman" panose="02020603050405020304" pitchFamily="18" charset="0"/>
              </a:endParaRPr>
            </a:p>
            <a:p>
              <a:pPr marL="342900" algn="just">
                <a:lnSpc>
                  <a:spcPct val="115000"/>
                </a:lnSpc>
                <a:spcAft>
                  <a:spcPts val="750"/>
                </a:spcAft>
              </a:pPr>
              <a:r>
                <a:rPr lang="en-GB" sz="1500" b="1">
                  <a:effectLst/>
                  <a:latin typeface="Calibri"/>
                  <a:ea typeface="Calibri" panose="020F0502020204030204" pitchFamily="34" charset="0"/>
                  <a:cs typeface="Times New Roman"/>
                </a:rPr>
                <a:t>Quality Environment:</a:t>
              </a:r>
              <a:r>
                <a:rPr lang="en-GB" sz="1500">
                  <a:effectLst/>
                  <a:latin typeface="Calibri"/>
                  <a:ea typeface="Calibri" panose="020F0502020204030204" pitchFamily="34" charset="0"/>
                  <a:cs typeface="Times New Roman"/>
                </a:rPr>
                <a:t> Teachers, teaching structures, leadership, bell installations, ringing environments, safeguarding, etc. We have to create a quality environment that makes people enjoy ringing and want to stay doing it.</a:t>
              </a:r>
              <a:r>
                <a:rPr lang="en-GB" sz="1500">
                  <a:latin typeface="Calibri"/>
                  <a:ea typeface="Calibri" panose="020F0502020204030204" pitchFamily="34" charset="0"/>
                  <a:cs typeface="Times New Roman"/>
                </a:rPr>
                <a:t> </a:t>
              </a:r>
              <a:endParaRPr lang="en-GB" sz="1350">
                <a:effectLst/>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30E0D8B1-3402-02EC-6AE1-8E27AC115CDA}"/>
                </a:ext>
              </a:extLst>
            </p:cNvPr>
            <p:cNvSpPr/>
            <p:nvPr/>
          </p:nvSpPr>
          <p:spPr>
            <a:xfrm>
              <a:off x="452761" y="2041864"/>
              <a:ext cx="593987" cy="577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1</a:t>
              </a:r>
            </a:p>
          </p:txBody>
        </p:sp>
        <p:sp>
          <p:nvSpPr>
            <p:cNvPr id="3" name="Oval 2">
              <a:extLst>
                <a:ext uri="{FF2B5EF4-FFF2-40B4-BE49-F238E27FC236}">
                  <a16:creationId xmlns:a16="http://schemas.microsoft.com/office/drawing/2014/main" id="{FA0E0E11-FC58-B6A0-320A-9CFBFB56082F}"/>
                </a:ext>
              </a:extLst>
            </p:cNvPr>
            <p:cNvSpPr/>
            <p:nvPr/>
          </p:nvSpPr>
          <p:spPr>
            <a:xfrm>
              <a:off x="452761" y="3684236"/>
              <a:ext cx="593987" cy="577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2</a:t>
              </a:r>
            </a:p>
          </p:txBody>
        </p:sp>
        <p:sp>
          <p:nvSpPr>
            <p:cNvPr id="4" name="Oval 3">
              <a:extLst>
                <a:ext uri="{FF2B5EF4-FFF2-40B4-BE49-F238E27FC236}">
                  <a16:creationId xmlns:a16="http://schemas.microsoft.com/office/drawing/2014/main" id="{BE7851BE-CA6F-ABAB-EA30-2E3A894755E5}"/>
                </a:ext>
              </a:extLst>
            </p:cNvPr>
            <p:cNvSpPr/>
            <p:nvPr/>
          </p:nvSpPr>
          <p:spPr>
            <a:xfrm>
              <a:off x="445360" y="5354718"/>
              <a:ext cx="593987" cy="577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3</a:t>
              </a:r>
            </a:p>
          </p:txBody>
        </p:sp>
      </p:grpSp>
    </p:spTree>
    <p:extLst>
      <p:ext uri="{BB962C8B-B14F-4D97-AF65-F5344CB8AC3E}">
        <p14:creationId xmlns:p14="http://schemas.microsoft.com/office/powerpoint/2010/main" val="85251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llarOne.png">
            <a:extLst>
              <a:ext uri="{FF2B5EF4-FFF2-40B4-BE49-F238E27FC236}">
                <a16:creationId xmlns:a16="http://schemas.microsoft.com/office/drawing/2014/main" id="{AC98307F-7C82-A52B-74CD-97A3224C2BC8}"/>
              </a:ext>
            </a:extLst>
          </p:cNvPr>
          <p:cNvPicPr>
            <a:picLocks noGrp="1" noChangeAspect="1"/>
          </p:cNvPicPr>
          <p:nvPr>
            <p:ph idx="1"/>
          </p:nvPr>
        </p:nvPicPr>
        <p:blipFill>
          <a:blip r:embed="rId2"/>
          <a:stretch>
            <a:fillRect/>
          </a:stretch>
        </p:blipFill>
        <p:spPr>
          <a:xfrm>
            <a:off x="740385" y="1446250"/>
            <a:ext cx="7266814" cy="4389437"/>
          </a:xfrm>
        </p:spPr>
      </p:pic>
    </p:spTree>
    <p:extLst>
      <p:ext uri="{BB962C8B-B14F-4D97-AF65-F5344CB8AC3E}">
        <p14:creationId xmlns:p14="http://schemas.microsoft.com/office/powerpoint/2010/main" val="246308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llarTwo.png">
            <a:extLst>
              <a:ext uri="{FF2B5EF4-FFF2-40B4-BE49-F238E27FC236}">
                <a16:creationId xmlns:a16="http://schemas.microsoft.com/office/drawing/2014/main" id="{43101DF6-4A67-2829-281E-D4E6C5C42C4E}"/>
              </a:ext>
            </a:extLst>
          </p:cNvPr>
          <p:cNvPicPr>
            <a:picLocks noGrp="1" noChangeAspect="1"/>
          </p:cNvPicPr>
          <p:nvPr>
            <p:ph idx="1"/>
          </p:nvPr>
        </p:nvPicPr>
        <p:blipFill>
          <a:blip r:embed="rId2"/>
          <a:stretch>
            <a:fillRect/>
          </a:stretch>
        </p:blipFill>
        <p:spPr>
          <a:xfrm>
            <a:off x="1128626" y="203933"/>
            <a:ext cx="7441161" cy="4389437"/>
          </a:xfrm>
        </p:spPr>
      </p:pic>
    </p:spTree>
    <p:extLst>
      <p:ext uri="{BB962C8B-B14F-4D97-AF65-F5344CB8AC3E}">
        <p14:creationId xmlns:p14="http://schemas.microsoft.com/office/powerpoint/2010/main" val="4401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326" y="12413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308307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llarThree.png">
            <a:extLst>
              <a:ext uri="{FF2B5EF4-FFF2-40B4-BE49-F238E27FC236}">
                <a16:creationId xmlns:a16="http://schemas.microsoft.com/office/drawing/2014/main" id="{4EC51B6E-B967-9BB5-3BF0-6DBD39866E82}"/>
              </a:ext>
            </a:extLst>
          </p:cNvPr>
          <p:cNvPicPr>
            <a:picLocks noGrp="1" noChangeAspect="1"/>
          </p:cNvPicPr>
          <p:nvPr>
            <p:ph idx="1"/>
          </p:nvPr>
        </p:nvPicPr>
        <p:blipFill>
          <a:blip r:embed="rId2"/>
          <a:stretch>
            <a:fillRect/>
          </a:stretch>
        </p:blipFill>
        <p:spPr>
          <a:xfrm>
            <a:off x="706443" y="1234615"/>
            <a:ext cx="7436145" cy="4389437"/>
          </a:xfrm>
        </p:spPr>
      </p:pic>
    </p:spTree>
    <p:extLst>
      <p:ext uri="{BB962C8B-B14F-4D97-AF65-F5344CB8AC3E}">
        <p14:creationId xmlns:p14="http://schemas.microsoft.com/office/powerpoint/2010/main" val="135232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326" y="12413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138319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457200" y="404664"/>
            <a:ext cx="8229600" cy="924712"/>
          </a:xfrm>
        </p:spPr>
        <p:txBody>
          <a:bodyPr>
            <a:normAutofit/>
          </a:bodyPr>
          <a:lstStyle/>
          <a:p>
            <a:r>
              <a:rPr lang="en-GB"/>
              <a:t>Motion A</a:t>
            </a:r>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p:txBody>
          <a:bodyPr>
            <a:normAutofit/>
          </a:bodyPr>
          <a:lstStyle/>
          <a:p>
            <a:pPr marL="59055" indent="0" algn="just">
              <a:lnSpc>
                <a:spcPct val="119000"/>
              </a:lnSpc>
              <a:spcBef>
                <a:spcPts val="0"/>
              </a:spcBef>
              <a:buNone/>
            </a:pPr>
            <a:r>
              <a:rPr lang="en-GB" sz="1800" kern="1400">
                <a:solidFill>
                  <a:srgbClr val="000000"/>
                </a:solidFill>
                <a:effectLst/>
                <a:latin typeface="Arial" panose="020B0604020202020204" pitchFamily="34" charset="0"/>
                <a:ea typeface="Times New Roman" panose="02020603050405020304" pitchFamily="18" charset="0"/>
              </a:rPr>
              <a:t>That with effect from the close of the 127</a:t>
            </a:r>
            <a:r>
              <a:rPr lang="en-GB" sz="1800" kern="1400" baseline="30000">
                <a:solidFill>
                  <a:srgbClr val="000000"/>
                </a:solidFill>
                <a:effectLst/>
                <a:latin typeface="Arial" panose="020B0604020202020204" pitchFamily="34" charset="0"/>
                <a:ea typeface="Times New Roman" panose="02020603050405020304" pitchFamily="18" charset="0"/>
              </a:rPr>
              <a:t>th</a:t>
            </a:r>
            <a:r>
              <a:rPr lang="en-GB" sz="1800" kern="1400">
                <a:solidFill>
                  <a:srgbClr val="000000"/>
                </a:solidFill>
                <a:effectLst/>
                <a:latin typeface="Arial" panose="020B0604020202020204" pitchFamily="34" charset="0"/>
                <a:ea typeface="Times New Roman" panose="02020603050405020304" pitchFamily="18" charset="0"/>
              </a:rPr>
              <a:t> Council Meeting on 7</a:t>
            </a:r>
            <a:r>
              <a:rPr lang="en-GB" sz="1800" kern="1400" baseline="30000">
                <a:solidFill>
                  <a:srgbClr val="000000"/>
                </a:solidFill>
                <a:effectLst/>
                <a:latin typeface="Arial" panose="020B0604020202020204" pitchFamily="34" charset="0"/>
                <a:ea typeface="Times New Roman" panose="02020603050405020304" pitchFamily="18" charset="0"/>
              </a:rPr>
              <a:t>th</a:t>
            </a:r>
            <a:r>
              <a:rPr lang="en-GB" sz="1800" kern="1400">
                <a:solidFill>
                  <a:srgbClr val="000000"/>
                </a:solidFill>
                <a:effectLst/>
                <a:latin typeface="Arial" panose="020B0604020202020204" pitchFamily="34" charset="0"/>
                <a:ea typeface="Times New Roman" panose="02020603050405020304" pitchFamily="18" charset="0"/>
              </a:rPr>
              <a:t> September 2024, all Council Stewards shall retire no later than at the end of the ninth Annual Council Meeting after their appointment or election (instead of the sixth Annual Council Meeting), but otherwise in accordance with the provisions of Standing Order W2.2.</a:t>
            </a:r>
            <a:endParaRPr lang="en-GB" sz="1800" kern="1400">
              <a:solidFill>
                <a:srgbClr val="000000"/>
              </a:solidFill>
              <a:effectLst/>
              <a:latin typeface="Calibri" panose="020F0502020204030204" pitchFamily="34" charset="0"/>
              <a:ea typeface="Times New Roman" panose="02020603050405020304" pitchFamily="18" charset="0"/>
            </a:endParaRPr>
          </a:p>
          <a:p>
            <a:pPr marL="59055" indent="0">
              <a:lnSpc>
                <a:spcPct val="119000"/>
              </a:lnSpc>
              <a:spcBef>
                <a:spcPts val="0"/>
              </a:spcBef>
              <a:buNone/>
            </a:pPr>
            <a:r>
              <a:rPr lang="en-GB" sz="1800" kern="1400">
                <a:solidFill>
                  <a:srgbClr val="000000"/>
                </a:solidFill>
                <a:effectLst/>
                <a:latin typeface="Arial" panose="020B0604020202020204" pitchFamily="34" charset="0"/>
                <a:ea typeface="Times New Roman" panose="02020603050405020304" pitchFamily="18" charset="0"/>
              </a:rPr>
              <a:t> </a:t>
            </a:r>
            <a:endParaRPr lang="en-GB" sz="1800" kern="1400">
              <a:solidFill>
                <a:srgbClr val="000000"/>
              </a:solidFill>
              <a:effectLst/>
              <a:latin typeface="Calibri" panose="020F0502020204030204" pitchFamily="34" charset="0"/>
              <a:ea typeface="Times New Roman" panose="02020603050405020304" pitchFamily="18" charset="0"/>
            </a:endParaRPr>
          </a:p>
          <a:p>
            <a:pPr marL="59055" indent="0">
              <a:lnSpc>
                <a:spcPct val="119000"/>
              </a:lnSpc>
              <a:spcBef>
                <a:spcPts val="0"/>
              </a:spcBef>
              <a:buNone/>
            </a:pPr>
            <a:r>
              <a:rPr lang="en-GB" sz="1800" kern="1400">
                <a:solidFill>
                  <a:srgbClr val="000000"/>
                </a:solidFill>
                <a:effectLst/>
                <a:latin typeface="Arial" panose="020B0604020202020204" pitchFamily="34" charset="0"/>
                <a:ea typeface="Times New Roman" panose="02020603050405020304" pitchFamily="18" charset="0"/>
              </a:rPr>
              <a:t>That the Council approves the future amendment of Standing Order W2.2 by the Executive to reflect the above change.</a:t>
            </a:r>
            <a:endParaRPr lang="en-GB" sz="1800" kern="1400">
              <a:solidFill>
                <a:srgbClr val="000000"/>
              </a:solidFill>
              <a:effectLst/>
              <a:latin typeface="Calibri" panose="020F0502020204030204" pitchFamily="34" charset="0"/>
              <a:ea typeface="Times New Roman" panose="02020603050405020304" pitchFamily="18" charset="0"/>
            </a:endParaRPr>
          </a:p>
          <a:p>
            <a:pPr marL="59055" indent="0">
              <a:lnSpc>
                <a:spcPct val="118000"/>
              </a:lnSpc>
              <a:spcBef>
                <a:spcPts val="0"/>
              </a:spcBef>
              <a:buNone/>
            </a:pPr>
            <a:r>
              <a:rPr lang="en-GB" sz="1800" kern="1400">
                <a:solidFill>
                  <a:srgbClr val="000000"/>
                </a:solidFill>
                <a:effectLst/>
                <a:latin typeface="Arial" panose="020B0604020202020204" pitchFamily="34" charset="0"/>
                <a:ea typeface="Times New Roman" panose="02020603050405020304" pitchFamily="18" charset="0"/>
              </a:rPr>
              <a:t> </a:t>
            </a:r>
            <a:endParaRPr lang="en-GB" sz="1800" kern="1400">
              <a:solidFill>
                <a:srgbClr val="000000"/>
              </a:solidFill>
              <a:effectLst/>
              <a:latin typeface="Calibri" panose="020F0502020204030204" pitchFamily="34" charset="0"/>
              <a:ea typeface="Times New Roman" panose="02020603050405020304" pitchFamily="18" charset="0"/>
            </a:endParaRPr>
          </a:p>
          <a:p>
            <a:pPr marL="59055" indent="0">
              <a:lnSpc>
                <a:spcPct val="118000"/>
              </a:lnSpc>
              <a:spcBef>
                <a:spcPts val="0"/>
              </a:spcBef>
              <a:buNone/>
              <a:tabLst>
                <a:tab pos="213360" algn="l"/>
              </a:tabLst>
            </a:pPr>
            <a:r>
              <a:rPr lang="en-US" sz="1800" kern="1400">
                <a:solidFill>
                  <a:srgbClr val="000000"/>
                </a:solidFill>
                <a:effectLst/>
                <a:latin typeface="Arial" panose="020B0604020202020204" pitchFamily="34" charset="0"/>
                <a:ea typeface="Times New Roman" panose="02020603050405020304" pitchFamily="18" charset="0"/>
              </a:rPr>
              <a:t>Proposed by: E de Legh-Runciman – Secretary</a:t>
            </a:r>
            <a:endParaRPr lang="en-GB" sz="1800" kern="1400">
              <a:solidFill>
                <a:srgbClr val="000000"/>
              </a:solidFill>
              <a:effectLst/>
              <a:latin typeface="Calibri" panose="020F0502020204030204" pitchFamily="34" charset="0"/>
              <a:ea typeface="Times New Roman" panose="02020603050405020304" pitchFamily="18" charset="0"/>
            </a:endParaRPr>
          </a:p>
          <a:p>
            <a:pPr marL="59055" indent="0">
              <a:lnSpc>
                <a:spcPct val="118000"/>
              </a:lnSpc>
              <a:spcBef>
                <a:spcPts val="0"/>
              </a:spcBef>
              <a:buNone/>
              <a:tabLst>
                <a:tab pos="213360" algn="l"/>
              </a:tabLst>
            </a:pPr>
            <a:r>
              <a:rPr lang="en-US" sz="1800" kern="1400">
                <a:solidFill>
                  <a:srgbClr val="000000"/>
                </a:solidFill>
                <a:effectLst/>
                <a:latin typeface="Arial" panose="020B0604020202020204" pitchFamily="34" charset="0"/>
                <a:ea typeface="Times New Roman" panose="02020603050405020304" pitchFamily="18" charset="0"/>
              </a:rPr>
              <a:t>Seconded by: C Whittaker – Ordinary Trustee</a:t>
            </a:r>
            <a:endParaRPr lang="en-GB" sz="1800" kern="1400">
              <a:solidFill>
                <a:srgbClr val="000000"/>
              </a:solidFill>
              <a:effectLst/>
              <a:latin typeface="Calibri" panose="020F0502020204030204" pitchFamily="34" charset="0"/>
              <a:ea typeface="Times New Roman" panose="02020603050405020304" pitchFamily="18" charset="0"/>
            </a:endParaRPr>
          </a:p>
          <a:p>
            <a:endParaRPr lang="en-GB"/>
          </a:p>
          <a:p>
            <a:endParaRPr lang="en-GB"/>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326" y="12413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382705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457200" y="404664"/>
            <a:ext cx="8229600" cy="924712"/>
          </a:xfrm>
        </p:spPr>
        <p:txBody>
          <a:bodyPr>
            <a:normAutofit/>
          </a:bodyPr>
          <a:lstStyle/>
          <a:p>
            <a:r>
              <a:rPr lang="en-GB"/>
              <a:t>Motion B</a:t>
            </a:r>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p:txBody>
          <a:bodyPr>
            <a:normAutofit fontScale="85000" lnSpcReduction="10000"/>
          </a:bodyPr>
          <a:lstStyle/>
          <a:p>
            <a:pPr marL="447675" indent="-447675" algn="just">
              <a:lnSpc>
                <a:spcPct val="119000"/>
              </a:lnSpc>
              <a:spcBef>
                <a:spcPts val="0"/>
              </a:spcBef>
              <a:buNone/>
              <a:tabLst>
                <a:tab pos="447675" algn="l"/>
              </a:tabLst>
            </a:pPr>
            <a:r>
              <a:rPr lang="en-GB" sz="1800" kern="1400">
                <a:solidFill>
                  <a:srgbClr val="000000"/>
                </a:solidFill>
                <a:effectLst/>
                <a:latin typeface="Arial" panose="020B0604020202020204" pitchFamily="34" charset="0"/>
                <a:ea typeface="Times New Roman" panose="02020603050405020304" pitchFamily="18" charset="0"/>
              </a:rPr>
              <a:t>1.	Change Standing Order F1.1 to: The Annual Subscription for each Affiliated Society shall be £0.40 per member of that Society based on its Society Membership. This change to come into force on 1st January 2025.</a:t>
            </a:r>
          </a:p>
          <a:p>
            <a:pPr marL="447675" indent="-447675" algn="just">
              <a:lnSpc>
                <a:spcPct val="119000"/>
              </a:lnSpc>
              <a:spcBef>
                <a:spcPts val="0"/>
              </a:spcBef>
              <a:buNone/>
              <a:tabLst>
                <a:tab pos="447675" algn="l"/>
              </a:tabLst>
            </a:pPr>
            <a:r>
              <a:rPr lang="en-GB" sz="1800" kern="1400">
                <a:solidFill>
                  <a:srgbClr val="000000"/>
                </a:solidFill>
                <a:effectLst/>
                <a:latin typeface="Arial" panose="020B0604020202020204" pitchFamily="34" charset="0"/>
                <a:ea typeface="Times New Roman" panose="02020603050405020304" pitchFamily="18" charset="0"/>
              </a:rPr>
              <a:t>2.	Change Standing Order F1.1 to: The Annual Subscription for each Affiliated Society shall be £1.00 per member of that Society based on its Society Membership.  This change to come into force on 1st January 2026.</a:t>
            </a:r>
          </a:p>
          <a:p>
            <a:pPr marL="447675" indent="-447675" algn="just">
              <a:lnSpc>
                <a:spcPct val="119000"/>
              </a:lnSpc>
              <a:spcBef>
                <a:spcPts val="0"/>
              </a:spcBef>
              <a:buNone/>
              <a:tabLst>
                <a:tab pos="447675" algn="l"/>
              </a:tabLst>
            </a:pPr>
            <a:r>
              <a:rPr lang="en-GB" sz="1800" kern="1400">
                <a:solidFill>
                  <a:srgbClr val="000000"/>
                </a:solidFill>
                <a:effectLst/>
                <a:latin typeface="Arial" panose="020B0604020202020204" pitchFamily="34" charset="0"/>
                <a:ea typeface="Times New Roman" panose="02020603050405020304" pitchFamily="18" charset="0"/>
              </a:rPr>
              <a:t>3.	The Executive are requested to create a new Standing Order aimed at ensuring visibility in the statement of accounts of the Council for the year ended 31st December previous, required at the ACM by Rule 6.1 b) (2), of how the Council has performed as a charity.</a:t>
            </a:r>
          </a:p>
          <a:p>
            <a:pPr marL="447675" indent="-447675" algn="just">
              <a:lnSpc>
                <a:spcPct val="119000"/>
              </a:lnSpc>
              <a:spcBef>
                <a:spcPts val="0"/>
              </a:spcBef>
              <a:buNone/>
              <a:tabLst>
                <a:tab pos="447675" algn="l"/>
              </a:tabLst>
            </a:pPr>
            <a:r>
              <a:rPr lang="en-GB" sz="1800" kern="1400">
                <a:solidFill>
                  <a:srgbClr val="000000"/>
                </a:solidFill>
                <a:effectLst/>
                <a:latin typeface="Arial" panose="020B0604020202020204" pitchFamily="34" charset="0"/>
                <a:ea typeface="Times New Roman" panose="02020603050405020304" pitchFamily="18" charset="0"/>
              </a:rPr>
              <a:t>4.	The Executive are requested to create a new Standing Order aimed at ensuring visibility in the Executive’s forward plan and budget for the next year, required at the ACM by Rule 6.1 b) (3), of how sustainable the finances of Council are, and how it plans to use funds to further its objects.</a:t>
            </a:r>
          </a:p>
          <a:p>
            <a:pPr marL="59055" indent="0">
              <a:lnSpc>
                <a:spcPct val="119000"/>
              </a:lnSpc>
              <a:spcBef>
                <a:spcPts val="0"/>
              </a:spcBef>
              <a:buNone/>
            </a:pPr>
            <a:endParaRPr lang="en-GB" sz="1800" kern="1400">
              <a:solidFill>
                <a:srgbClr val="000000"/>
              </a:solidFill>
              <a:effectLst/>
              <a:latin typeface="Arial" panose="020B0604020202020204" pitchFamily="34" charset="0"/>
              <a:ea typeface="Times New Roman" panose="02020603050405020304" pitchFamily="18" charset="0"/>
            </a:endParaRPr>
          </a:p>
          <a:p>
            <a:pPr marL="59055" indent="0">
              <a:lnSpc>
                <a:spcPct val="119000"/>
              </a:lnSpc>
              <a:spcBef>
                <a:spcPts val="0"/>
              </a:spcBef>
              <a:buNone/>
            </a:pPr>
            <a:r>
              <a:rPr lang="en-GB" sz="1800" kern="1400">
                <a:solidFill>
                  <a:srgbClr val="000000"/>
                </a:solidFill>
                <a:effectLst/>
                <a:latin typeface="Arial" panose="020B0604020202020204" pitchFamily="34" charset="0"/>
                <a:ea typeface="Times New Roman" panose="02020603050405020304" pitchFamily="18" charset="0"/>
              </a:rPr>
              <a:t>Proposed by: Paul Wotton (Bath &amp; Wells Association of Change Ringers)</a:t>
            </a:r>
          </a:p>
          <a:p>
            <a:pPr marL="59055" indent="0">
              <a:lnSpc>
                <a:spcPct val="119000"/>
              </a:lnSpc>
              <a:spcBef>
                <a:spcPts val="0"/>
              </a:spcBef>
              <a:buNone/>
            </a:pPr>
            <a:r>
              <a:rPr lang="en-GB" sz="1800" kern="1400">
                <a:solidFill>
                  <a:srgbClr val="000000"/>
                </a:solidFill>
                <a:effectLst/>
                <a:latin typeface="Arial" panose="020B0604020202020204" pitchFamily="34" charset="0"/>
                <a:ea typeface="Times New Roman" panose="02020603050405020304" pitchFamily="18" charset="0"/>
              </a:rPr>
              <a:t>Seconded by: Ian Roulstone (Society of Royal Cumberland Youths)</a:t>
            </a:r>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63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326" y="12413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31784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267E-7AD2-0559-F109-94C0063AEC0C}"/>
              </a:ext>
            </a:extLst>
          </p:cNvPr>
          <p:cNvSpPr>
            <a:spLocks noGrp="1"/>
          </p:cNvSpPr>
          <p:nvPr>
            <p:ph type="ctrTitle"/>
          </p:nvPr>
        </p:nvSpPr>
        <p:spPr>
          <a:xfrm>
            <a:off x="1654831" y="931693"/>
            <a:ext cx="6858000" cy="1790700"/>
          </a:xfrm>
        </p:spPr>
        <p:txBody>
          <a:bodyPr/>
          <a:lstStyle/>
          <a:p>
            <a:r>
              <a:rPr lang="en-GB"/>
              <a:t>5-7 September 2025</a:t>
            </a:r>
          </a:p>
        </p:txBody>
      </p:sp>
      <p:sp>
        <p:nvSpPr>
          <p:cNvPr id="3" name="Subtitle 2">
            <a:extLst>
              <a:ext uri="{FF2B5EF4-FFF2-40B4-BE49-F238E27FC236}">
                <a16:creationId xmlns:a16="http://schemas.microsoft.com/office/drawing/2014/main" id="{B923B490-4022-333F-9F8D-0A4715B131CF}"/>
              </a:ext>
            </a:extLst>
          </p:cNvPr>
          <p:cNvSpPr>
            <a:spLocks noGrp="1"/>
          </p:cNvSpPr>
          <p:nvPr>
            <p:ph type="subTitle" idx="1"/>
          </p:nvPr>
        </p:nvSpPr>
        <p:spPr>
          <a:xfrm>
            <a:off x="1845331" y="5926307"/>
            <a:ext cx="6858000" cy="451807"/>
          </a:xfrm>
        </p:spPr>
        <p:txBody>
          <a:bodyPr>
            <a:normAutofit/>
          </a:bodyPr>
          <a:lstStyle/>
          <a:p>
            <a:r>
              <a:rPr lang="en-GB" sz="2100"/>
              <a:t>Niagara Conference Centre - Sheffield</a:t>
            </a:r>
          </a:p>
        </p:txBody>
      </p:sp>
      <p:pic>
        <p:nvPicPr>
          <p:cNvPr id="7" name="Picture 6">
            <a:extLst>
              <a:ext uri="{FF2B5EF4-FFF2-40B4-BE49-F238E27FC236}">
                <a16:creationId xmlns:a16="http://schemas.microsoft.com/office/drawing/2014/main" id="{123A7194-7E80-F13D-7E2E-80D2BAA4B197}"/>
              </a:ext>
            </a:extLst>
          </p:cNvPr>
          <p:cNvPicPr>
            <a:picLocks noChangeAspect="1"/>
          </p:cNvPicPr>
          <p:nvPr/>
        </p:nvPicPr>
        <p:blipFill>
          <a:blip r:embed="rId2"/>
          <a:stretch>
            <a:fillRect/>
          </a:stretch>
        </p:blipFill>
        <p:spPr>
          <a:xfrm>
            <a:off x="1205757" y="5874851"/>
            <a:ext cx="1715340" cy="503261"/>
          </a:xfrm>
          <a:prstGeom prst="rect">
            <a:avLst/>
          </a:prstGeom>
        </p:spPr>
      </p:pic>
      <p:pic>
        <p:nvPicPr>
          <p:cNvPr id="9" name="Picture 8">
            <a:extLst>
              <a:ext uri="{FF2B5EF4-FFF2-40B4-BE49-F238E27FC236}">
                <a16:creationId xmlns:a16="http://schemas.microsoft.com/office/drawing/2014/main" id="{15229F4F-4EA9-4BD3-24CF-C5D050A75BC2}"/>
              </a:ext>
            </a:extLst>
          </p:cNvPr>
          <p:cNvPicPr>
            <a:picLocks noChangeAspect="1"/>
          </p:cNvPicPr>
          <p:nvPr/>
        </p:nvPicPr>
        <p:blipFill>
          <a:blip r:embed="rId3"/>
          <a:stretch>
            <a:fillRect/>
          </a:stretch>
        </p:blipFill>
        <p:spPr>
          <a:xfrm>
            <a:off x="4681050" y="3416644"/>
            <a:ext cx="4053258" cy="1053755"/>
          </a:xfrm>
          <a:prstGeom prst="rect">
            <a:avLst/>
          </a:prstGeom>
        </p:spPr>
      </p:pic>
      <p:pic>
        <p:nvPicPr>
          <p:cNvPr id="11" name="Picture 10">
            <a:extLst>
              <a:ext uri="{FF2B5EF4-FFF2-40B4-BE49-F238E27FC236}">
                <a16:creationId xmlns:a16="http://schemas.microsoft.com/office/drawing/2014/main" id="{4513D34E-FFF0-3905-E6A4-B8BDEA567426}"/>
              </a:ext>
            </a:extLst>
          </p:cNvPr>
          <p:cNvPicPr>
            <a:picLocks noChangeAspect="1"/>
          </p:cNvPicPr>
          <p:nvPr/>
        </p:nvPicPr>
        <p:blipFill>
          <a:blip r:embed="rId4"/>
          <a:stretch>
            <a:fillRect/>
          </a:stretch>
        </p:blipFill>
        <p:spPr>
          <a:xfrm>
            <a:off x="734020" y="2925577"/>
            <a:ext cx="3350590" cy="2395723"/>
          </a:xfrm>
          <a:prstGeom prst="rect">
            <a:avLst/>
          </a:prstGeom>
        </p:spPr>
      </p:pic>
      <p:pic>
        <p:nvPicPr>
          <p:cNvPr id="13" name="Picture 12">
            <a:extLst>
              <a:ext uri="{FF2B5EF4-FFF2-40B4-BE49-F238E27FC236}">
                <a16:creationId xmlns:a16="http://schemas.microsoft.com/office/drawing/2014/main" id="{3178F374-6258-822F-489F-46F2E74CB831}"/>
              </a:ext>
            </a:extLst>
          </p:cNvPr>
          <p:cNvPicPr>
            <a:picLocks noChangeAspect="1"/>
          </p:cNvPicPr>
          <p:nvPr/>
        </p:nvPicPr>
        <p:blipFill>
          <a:blip r:embed="rId5"/>
          <a:stretch>
            <a:fillRect/>
          </a:stretch>
        </p:blipFill>
        <p:spPr>
          <a:xfrm>
            <a:off x="2071937" y="395162"/>
            <a:ext cx="5573825" cy="1415297"/>
          </a:xfrm>
          <a:prstGeom prst="rect">
            <a:avLst/>
          </a:prstGeom>
        </p:spPr>
      </p:pic>
    </p:spTree>
    <p:extLst>
      <p:ext uri="{BB962C8B-B14F-4D97-AF65-F5344CB8AC3E}">
        <p14:creationId xmlns:p14="http://schemas.microsoft.com/office/powerpoint/2010/main" val="20071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326" y="12413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367944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1F88-59DA-47B4-AF8B-D67B87A2D427}"/>
              </a:ext>
            </a:extLst>
          </p:cNvPr>
          <p:cNvSpPr>
            <a:spLocks noGrp="1"/>
          </p:cNvSpPr>
          <p:nvPr>
            <p:ph type="ctrTitle"/>
          </p:nvPr>
        </p:nvSpPr>
        <p:spPr>
          <a:xfrm>
            <a:off x="363893" y="817325"/>
            <a:ext cx="9159302" cy="1057615"/>
          </a:xfrm>
        </p:spPr>
        <p:txBody>
          <a:bodyPr>
            <a:normAutofit fontScale="90000"/>
          </a:bodyPr>
          <a:lstStyle/>
          <a:p>
            <a:r>
              <a:rPr lang="en-GB" sz="4400" b="1"/>
              <a:t>2026 CCCBR AGM </a:t>
            </a:r>
            <a:br>
              <a:rPr lang="en-GB"/>
            </a:br>
            <a:endParaRPr lang="en-GB"/>
          </a:p>
        </p:txBody>
      </p:sp>
      <p:sp>
        <p:nvSpPr>
          <p:cNvPr id="3" name="Subtitle 2">
            <a:extLst>
              <a:ext uri="{FF2B5EF4-FFF2-40B4-BE49-F238E27FC236}">
                <a16:creationId xmlns:a16="http://schemas.microsoft.com/office/drawing/2014/main" id="{6504E47C-4CC8-4F2A-861A-FC3C93B7E72E}"/>
              </a:ext>
            </a:extLst>
          </p:cNvPr>
          <p:cNvSpPr>
            <a:spLocks noGrp="1"/>
          </p:cNvSpPr>
          <p:nvPr>
            <p:ph type="subTitle" idx="1"/>
          </p:nvPr>
        </p:nvSpPr>
        <p:spPr>
          <a:xfrm>
            <a:off x="170624" y="1253126"/>
            <a:ext cx="8973376" cy="713476"/>
          </a:xfrm>
        </p:spPr>
        <p:txBody>
          <a:bodyPr>
            <a:noAutofit/>
          </a:bodyPr>
          <a:lstStyle/>
          <a:p>
            <a:r>
              <a:rPr lang="en-GB" b="1"/>
              <a:t>To be hosted by The Coventry Diocesan Guild of Church Bellringers on</a:t>
            </a:r>
          </a:p>
          <a:p>
            <a:r>
              <a:rPr lang="en-GB" b="1"/>
              <a:t>September 5th 2026 – at “Benn Hall”, Newbold Road, </a:t>
            </a:r>
          </a:p>
          <a:p>
            <a:r>
              <a:rPr lang="en-GB" b="1"/>
              <a:t>Rugby, CV21 2LN</a:t>
            </a:r>
          </a:p>
        </p:txBody>
      </p:sp>
      <p:pic>
        <p:nvPicPr>
          <p:cNvPr id="6" name="Picture 5">
            <a:extLst>
              <a:ext uri="{FF2B5EF4-FFF2-40B4-BE49-F238E27FC236}">
                <a16:creationId xmlns:a16="http://schemas.microsoft.com/office/drawing/2014/main" id="{D7D6B1BE-8D8A-409F-A90A-F3A82EC79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24" y="3130269"/>
            <a:ext cx="3503645" cy="2627734"/>
          </a:xfrm>
          <a:prstGeom prst="rect">
            <a:avLst/>
          </a:prstGeom>
        </p:spPr>
      </p:pic>
      <p:pic>
        <p:nvPicPr>
          <p:cNvPr id="8" name="Picture 7">
            <a:extLst>
              <a:ext uri="{FF2B5EF4-FFF2-40B4-BE49-F238E27FC236}">
                <a16:creationId xmlns:a16="http://schemas.microsoft.com/office/drawing/2014/main" id="{90DB37BD-B326-4543-A705-777296FB3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631" y="3130268"/>
            <a:ext cx="3928737" cy="2616539"/>
          </a:xfrm>
          <a:prstGeom prst="rect">
            <a:avLst/>
          </a:prstGeom>
        </p:spPr>
      </p:pic>
      <p:pic>
        <p:nvPicPr>
          <p:cNvPr id="5" name="Picture 4">
            <a:extLst>
              <a:ext uri="{FF2B5EF4-FFF2-40B4-BE49-F238E27FC236}">
                <a16:creationId xmlns:a16="http://schemas.microsoft.com/office/drawing/2014/main" id="{60AF22B1-5091-406D-A8EA-8D5BB8B42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846216" y="3913417"/>
            <a:ext cx="999469" cy="1061436"/>
          </a:xfrm>
          <a:prstGeom prst="rect">
            <a:avLst/>
          </a:prstGeom>
        </p:spPr>
      </p:pic>
    </p:spTree>
    <p:extLst>
      <p:ext uri="{BB962C8B-B14F-4D97-AF65-F5344CB8AC3E}">
        <p14:creationId xmlns:p14="http://schemas.microsoft.com/office/powerpoint/2010/main" val="1727603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326" y="12413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312777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457200" y="404664"/>
            <a:ext cx="8229600" cy="924712"/>
          </a:xfrm>
        </p:spPr>
        <p:txBody>
          <a:bodyPr>
            <a:normAutofit/>
          </a:bodyPr>
          <a:lstStyle/>
          <a:p>
            <a:pPr algn="ctr"/>
            <a:r>
              <a:rPr lang="en-GB"/>
              <a:t>New Members 2024</a:t>
            </a:r>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a:xfrm>
            <a:off x="457200" y="1598022"/>
            <a:ext cx="8229600" cy="4389120"/>
          </a:xfrm>
        </p:spPr>
        <p:txBody>
          <a:bodyPr>
            <a:normAutofit/>
          </a:bodyPr>
          <a:lstStyle/>
          <a:p>
            <a:pPr marL="0" indent="0">
              <a:buNone/>
            </a:pPr>
            <a:endParaRPr lang="en-GB"/>
          </a:p>
          <a:p>
            <a:endParaRPr lang="en-GB"/>
          </a:p>
          <a:p>
            <a:endParaRPr lang="en-GB"/>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E0BF1B55-0F8F-8534-3D17-AFA981BD86AD}"/>
              </a:ext>
            </a:extLst>
          </p:cNvPr>
          <p:cNvSpPr txBox="1"/>
          <p:nvPr/>
        </p:nvSpPr>
        <p:spPr>
          <a:xfrm>
            <a:off x="609600" y="1384348"/>
            <a:ext cx="8382000" cy="4632037"/>
          </a:xfrm>
          <a:prstGeom prst="rect">
            <a:avLst/>
          </a:prstGeom>
          <a:noFill/>
        </p:spPr>
        <p:txBody>
          <a:bodyPr wrap="square">
            <a:spAutoFit/>
          </a:bodyPr>
          <a:lstStyle/>
          <a:p>
            <a:r>
              <a:rPr lang="en-GB" sz="2000" b="1">
                <a:latin typeface="Arial" panose="020B0604020202020204" pitchFamily="34" charset="0"/>
                <a:cs typeface="Arial" panose="020B0604020202020204" pitchFamily="34" charset="0"/>
              </a:rPr>
              <a:t>Ex-officio (Non-voting): </a:t>
            </a:r>
            <a:r>
              <a:rPr lang="en-GB" sz="2000">
                <a:latin typeface="Arial" panose="020B0604020202020204" pitchFamily="34" charset="0"/>
                <a:cs typeface="Arial" panose="020B0604020202020204" pitchFamily="34" charset="0"/>
              </a:rPr>
              <a:t>Andrea Haynes, Richard Pullin, </a:t>
            </a:r>
          </a:p>
          <a:p>
            <a:r>
              <a:rPr lang="en-GB" sz="2000">
                <a:latin typeface="Arial" panose="020B0604020202020204" pitchFamily="34" charset="0"/>
                <a:cs typeface="Arial" panose="020B0604020202020204" pitchFamily="34" charset="0"/>
              </a:rPr>
              <a:t>			  John </a:t>
            </a:r>
            <a:r>
              <a:rPr lang="en-GB" sz="2000" err="1">
                <a:latin typeface="Arial" panose="020B0604020202020204" pitchFamily="34" charset="0"/>
                <a:cs typeface="Arial" panose="020B0604020202020204" pitchFamily="34" charset="0"/>
              </a:rPr>
              <a:t>Lagdon</a:t>
            </a:r>
            <a:r>
              <a:rPr lang="en-GB" sz="2000">
                <a:latin typeface="Arial" panose="020B0604020202020204" pitchFamily="34" charset="0"/>
                <a:cs typeface="Arial" panose="020B0604020202020204" pitchFamily="34" charset="0"/>
              </a:rPr>
              <a:t>, Andrew Aspland</a:t>
            </a:r>
          </a:p>
          <a:p>
            <a:endParaRPr lang="en-GB" sz="2000" b="1">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Representative Members:</a:t>
            </a:r>
          </a:p>
          <a:p>
            <a:endParaRPr lang="en-GB" sz="2000" b="1">
              <a:latin typeface="Arial" panose="020B0604020202020204" pitchFamily="34" charset="0"/>
              <a:cs typeface="Arial" panose="020B0604020202020204" pitchFamily="34" charset="0"/>
            </a:endParaRPr>
          </a:p>
          <a:p>
            <a:pPr>
              <a:spcAft>
                <a:spcPts val="600"/>
              </a:spcAft>
            </a:pPr>
            <a:r>
              <a:rPr lang="en-GB" sz="2000" b="1">
                <a:latin typeface="Arial" panose="020B0604020202020204" pitchFamily="34" charset="0"/>
                <a:cs typeface="Arial" panose="020B0604020202020204" pitchFamily="34" charset="0"/>
              </a:rPr>
              <a:t>Ancient Society of College Youths: </a:t>
            </a:r>
            <a:r>
              <a:rPr lang="en-GB" sz="2000">
                <a:latin typeface="Arial" panose="020B0604020202020204" pitchFamily="34" charset="0"/>
                <a:cs typeface="Arial" panose="020B0604020202020204" pitchFamily="34" charset="0"/>
              </a:rPr>
              <a:t>Euan Thomas</a:t>
            </a:r>
          </a:p>
          <a:p>
            <a:pPr>
              <a:spcAft>
                <a:spcPts val="600"/>
              </a:spcAft>
            </a:pPr>
            <a:r>
              <a:rPr lang="en-GB" sz="2000" b="1">
                <a:latin typeface="Arial" panose="020B0604020202020204" pitchFamily="34" charset="0"/>
                <a:cs typeface="Arial" panose="020B0604020202020204" pitchFamily="34" charset="0"/>
              </a:rPr>
              <a:t>Chester Diocesan Guild: </a:t>
            </a:r>
            <a:r>
              <a:rPr lang="en-GB" sz="2000">
                <a:latin typeface="Arial" panose="020B0604020202020204" pitchFamily="34" charset="0"/>
                <a:cs typeface="Arial" panose="020B0604020202020204" pitchFamily="34" charset="0"/>
              </a:rPr>
              <a:t>Andrew Darling</a:t>
            </a:r>
          </a:p>
          <a:p>
            <a:pPr>
              <a:spcAft>
                <a:spcPts val="600"/>
              </a:spcAft>
            </a:pPr>
            <a:r>
              <a:rPr lang="en-GB" sz="2000" b="1">
                <a:latin typeface="Arial" panose="020B0604020202020204" pitchFamily="34" charset="0"/>
                <a:cs typeface="Arial" panose="020B0604020202020204" pitchFamily="34" charset="0"/>
              </a:rPr>
              <a:t>Dorset County Association</a:t>
            </a:r>
            <a:r>
              <a:rPr lang="en-GB" sz="2000">
                <a:latin typeface="Arial" panose="020B0604020202020204" pitchFamily="34" charset="0"/>
                <a:cs typeface="Arial" panose="020B0604020202020204" pitchFamily="34" charset="0"/>
              </a:rPr>
              <a:t>: Cathy </a:t>
            </a:r>
            <a:r>
              <a:rPr lang="en-GB" sz="2000" err="1">
                <a:latin typeface="Arial" panose="020B0604020202020204" pitchFamily="34" charset="0"/>
                <a:cs typeface="Arial" panose="020B0604020202020204" pitchFamily="34" charset="0"/>
              </a:rPr>
              <a:t>Neyland</a:t>
            </a:r>
            <a:endParaRPr lang="en-GB" sz="2000">
              <a:latin typeface="Arial" panose="020B0604020202020204" pitchFamily="34" charset="0"/>
              <a:cs typeface="Arial" panose="020B0604020202020204" pitchFamily="34" charset="0"/>
            </a:endParaRPr>
          </a:p>
          <a:p>
            <a:pPr>
              <a:spcAft>
                <a:spcPts val="600"/>
              </a:spcAft>
            </a:pPr>
            <a:r>
              <a:rPr lang="en-GB" sz="2000" b="1">
                <a:latin typeface="Arial" panose="020B0604020202020204" pitchFamily="34" charset="0"/>
                <a:cs typeface="Arial" panose="020B0604020202020204" pitchFamily="34" charset="0"/>
              </a:rPr>
              <a:t>Gloucester &amp; Bristol Diocesan Association: </a:t>
            </a:r>
            <a:r>
              <a:rPr lang="en-GB" sz="2000">
                <a:latin typeface="Arial" panose="020B0604020202020204" pitchFamily="34" charset="0"/>
                <a:cs typeface="Arial" panose="020B0604020202020204" pitchFamily="34" charset="0"/>
              </a:rPr>
              <a:t>Ian Bucknell, </a:t>
            </a:r>
          </a:p>
          <a:p>
            <a:pPr>
              <a:spcAft>
                <a:spcPts val="600"/>
              </a:spcAft>
            </a:pPr>
            <a:r>
              <a:rPr lang="en-GB" sz="2000">
                <a:latin typeface="Arial" panose="020B0604020202020204" pitchFamily="34" charset="0"/>
                <a:cs typeface="Arial" panose="020B0604020202020204" pitchFamily="34" charset="0"/>
              </a:rPr>
              <a:t>					Jason Carter, Roger Haynes</a:t>
            </a:r>
          </a:p>
          <a:p>
            <a:pPr>
              <a:spcAft>
                <a:spcPts val="600"/>
              </a:spcAft>
            </a:pPr>
            <a:r>
              <a:rPr lang="en-GB" sz="2000" b="1">
                <a:latin typeface="Arial" panose="020B0604020202020204" pitchFamily="34" charset="0"/>
                <a:cs typeface="Arial" panose="020B0604020202020204" pitchFamily="34" charset="0"/>
              </a:rPr>
              <a:t>Guild of Devonshire Ringers: </a:t>
            </a:r>
            <a:r>
              <a:rPr lang="en-GB" sz="2000">
                <a:latin typeface="Arial" panose="020B0604020202020204" pitchFamily="34" charset="0"/>
                <a:cs typeface="Arial" panose="020B0604020202020204" pitchFamily="34" charset="0"/>
              </a:rPr>
              <a:t>Harry Andrews</a:t>
            </a:r>
          </a:p>
          <a:p>
            <a:pPr>
              <a:spcAft>
                <a:spcPts val="600"/>
              </a:spcAft>
            </a:pPr>
            <a:r>
              <a:rPr lang="en-GB" sz="2000" b="1">
                <a:latin typeface="Arial" panose="020B0604020202020204" pitchFamily="34" charset="0"/>
                <a:cs typeface="Arial" panose="020B0604020202020204" pitchFamily="34" charset="0"/>
              </a:rPr>
              <a:t>Hertford County Association: </a:t>
            </a:r>
            <a:r>
              <a:rPr lang="en-GB" sz="2000">
                <a:latin typeface="Arial" panose="020B0604020202020204" pitchFamily="34" charset="0"/>
                <a:cs typeface="Arial" panose="020B0604020202020204" pitchFamily="34" charset="0"/>
              </a:rPr>
              <a:t>John Allison</a:t>
            </a:r>
          </a:p>
          <a:p>
            <a:pPr>
              <a:spcAft>
                <a:spcPts val="600"/>
              </a:spcAft>
            </a:pPr>
            <a:r>
              <a:rPr lang="en-GB" sz="2000" b="1">
                <a:effectLst/>
                <a:latin typeface="Arial" panose="020B0604020202020204" pitchFamily="34" charset="0"/>
                <a:ea typeface="Aptos" panose="020B0004020202020204" pitchFamily="34" charset="0"/>
              </a:rPr>
              <a:t>Irish Association: </a:t>
            </a:r>
            <a:r>
              <a:rPr lang="en-GB" sz="2000">
                <a:effectLst/>
                <a:latin typeface="Arial" panose="020B0604020202020204" pitchFamily="34" charset="0"/>
                <a:ea typeface="Aptos" panose="020B0004020202020204" pitchFamily="34" charset="0"/>
              </a:rPr>
              <a:t>Lesley Hayes, Alex Nelson</a:t>
            </a:r>
            <a:endParaRPr lang="en-GB" sz="2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39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1930400" y="3263900"/>
            <a:ext cx="5321300" cy="1480896"/>
          </a:xfrm>
        </p:spPr>
        <p:txBody>
          <a:bodyPr>
            <a:normAutofit fontScale="90000"/>
          </a:bodyPr>
          <a:lstStyle/>
          <a:p>
            <a:r>
              <a:rPr lang="en-GB"/>
              <a:t>Extra Slides if Needed</a:t>
            </a:r>
            <a:br>
              <a:rPr lang="en-GB"/>
            </a:br>
            <a:endParaRPr lang="en-GB"/>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p:txBody>
          <a:bodyPr>
            <a:normAutofit/>
          </a:bodyPr>
          <a:lstStyle/>
          <a:p>
            <a:pPr marL="0" indent="0">
              <a:buNone/>
            </a:pPr>
            <a:endParaRPr lang="en-GB"/>
          </a:p>
          <a:p>
            <a:endParaRPr lang="en-GB"/>
          </a:p>
          <a:p>
            <a:endParaRPr lang="en-GB"/>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B9F9B3-C1FB-806F-9EF0-85F9042B1304}"/>
              </a:ext>
            </a:extLst>
          </p:cNvPr>
          <p:cNvSpPr>
            <a:spLocks noGrp="1"/>
          </p:cNvSpPr>
          <p:nvPr>
            <p:ph type="subTitle" idx="1"/>
          </p:nvPr>
        </p:nvSpPr>
        <p:spPr>
          <a:xfrm>
            <a:off x="1143000" y="1313119"/>
            <a:ext cx="6858000" cy="848495"/>
          </a:xfrm>
        </p:spPr>
        <p:txBody>
          <a:bodyPr>
            <a:normAutofit fontScale="62500" lnSpcReduction="20000"/>
          </a:bodyPr>
          <a:lstStyle/>
          <a:p>
            <a:r>
              <a:rPr lang="en-GB"/>
              <a:t>Roadshow Exhibitors Questionnaire  Sent 4</a:t>
            </a:r>
            <a:r>
              <a:rPr lang="en-GB" baseline="30000"/>
              <a:t>th</a:t>
            </a:r>
            <a:r>
              <a:rPr lang="en-GB"/>
              <a:t> March 2024 </a:t>
            </a:r>
          </a:p>
          <a:p>
            <a:r>
              <a:rPr lang="en-GB"/>
              <a:t>(follow up sent 16</a:t>
            </a:r>
            <a:r>
              <a:rPr lang="en-GB" baseline="30000"/>
              <a:t>th</a:t>
            </a:r>
            <a:r>
              <a:rPr lang="en-GB"/>
              <a:t> March 2024)</a:t>
            </a:r>
          </a:p>
          <a:p>
            <a:r>
              <a:rPr lang="en-GB"/>
              <a:t>25 Recipients</a:t>
            </a:r>
          </a:p>
        </p:txBody>
      </p:sp>
      <p:graphicFrame>
        <p:nvGraphicFramePr>
          <p:cNvPr id="5" name="Table 4">
            <a:extLst>
              <a:ext uri="{FF2B5EF4-FFF2-40B4-BE49-F238E27FC236}">
                <a16:creationId xmlns:a16="http://schemas.microsoft.com/office/drawing/2014/main" id="{F2886814-9650-D294-E9C5-7300702FA218}"/>
              </a:ext>
            </a:extLst>
          </p:cNvPr>
          <p:cNvGraphicFramePr>
            <a:graphicFrameLocks noGrp="1"/>
          </p:cNvGraphicFramePr>
          <p:nvPr/>
        </p:nvGraphicFramePr>
        <p:xfrm>
          <a:off x="1524000" y="2208904"/>
          <a:ext cx="6096000" cy="361569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1800391766"/>
                    </a:ext>
                  </a:extLst>
                </a:gridCol>
                <a:gridCol w="3048000">
                  <a:extLst>
                    <a:ext uri="{9D8B030D-6E8A-4147-A177-3AD203B41FA5}">
                      <a16:colId xmlns:a16="http://schemas.microsoft.com/office/drawing/2014/main" val="2874932773"/>
                    </a:ext>
                  </a:extLst>
                </a:gridCol>
              </a:tblGrid>
              <a:tr h="278130">
                <a:tc>
                  <a:txBody>
                    <a:bodyPr/>
                    <a:lstStyle/>
                    <a:p>
                      <a:r>
                        <a:rPr lang="en-GB" sz="1000"/>
                        <a:t>Association of Ringing Teachers</a:t>
                      </a:r>
                    </a:p>
                  </a:txBody>
                  <a:tcPr marL="68580" marR="68580" marT="34290" marB="34290"/>
                </a:tc>
                <a:tc>
                  <a:txBody>
                    <a:bodyPr/>
                    <a:lstStyle/>
                    <a:p>
                      <a:r>
                        <a:rPr lang="en-GB" sz="1000"/>
                        <a:t>Avon Ropes</a:t>
                      </a:r>
                    </a:p>
                  </a:txBody>
                  <a:tcPr marL="68580" marR="68580" marT="34290" marB="34290"/>
                </a:tc>
                <a:extLst>
                  <a:ext uri="{0D108BD9-81ED-4DB2-BD59-A6C34878D82A}">
                    <a16:rowId xmlns:a16="http://schemas.microsoft.com/office/drawing/2014/main" val="1610420085"/>
                  </a:ext>
                </a:extLst>
              </a:tr>
              <a:tr h="278130">
                <a:tc>
                  <a:txBody>
                    <a:bodyPr/>
                    <a:lstStyle/>
                    <a:p>
                      <a:r>
                        <a:rPr lang="en-GB" sz="1000"/>
                        <a:t>Bells of Whitechapel Ltd</a:t>
                      </a:r>
                    </a:p>
                  </a:txBody>
                  <a:tcPr marL="68580" marR="68580" marT="34290" marB="34290"/>
                </a:tc>
                <a:tc>
                  <a:txBody>
                    <a:bodyPr/>
                    <a:lstStyle/>
                    <a:p>
                      <a:r>
                        <a:rPr lang="en-GB" sz="1000"/>
                        <a:t>Lewis Benfield (Handbells)</a:t>
                      </a:r>
                    </a:p>
                  </a:txBody>
                  <a:tcPr marL="68580" marR="68580" marT="34290" marB="34290"/>
                </a:tc>
                <a:extLst>
                  <a:ext uri="{0D108BD9-81ED-4DB2-BD59-A6C34878D82A}">
                    <a16:rowId xmlns:a16="http://schemas.microsoft.com/office/drawing/2014/main" val="1145803942"/>
                  </a:ext>
                </a:extLst>
              </a:tr>
              <a:tr h="278130">
                <a:tc>
                  <a:txBody>
                    <a:bodyPr/>
                    <a:lstStyle/>
                    <a:p>
                      <a:r>
                        <a:rPr lang="en-GB" sz="1000"/>
                        <a:t>Big Wilfs Bell Muffles</a:t>
                      </a:r>
                    </a:p>
                  </a:txBody>
                  <a:tcPr marL="68580" marR="68580" marT="34290" marB="34290"/>
                </a:tc>
                <a:tc>
                  <a:txBody>
                    <a:bodyPr/>
                    <a:lstStyle/>
                    <a:p>
                      <a:r>
                        <a:rPr lang="en-GB" sz="1000"/>
                        <a:t>Blythe &amp; Co Ltd</a:t>
                      </a:r>
                    </a:p>
                  </a:txBody>
                  <a:tcPr marL="68580" marR="68580" marT="34290" marB="34290"/>
                </a:tc>
                <a:extLst>
                  <a:ext uri="{0D108BD9-81ED-4DB2-BD59-A6C34878D82A}">
                    <a16:rowId xmlns:a16="http://schemas.microsoft.com/office/drawing/2014/main" val="4112699394"/>
                  </a:ext>
                </a:extLst>
              </a:tr>
              <a:tr h="278130">
                <a:tc>
                  <a:txBody>
                    <a:bodyPr/>
                    <a:lstStyle/>
                    <a:p>
                      <a:r>
                        <a:rPr lang="en-GB" sz="1000"/>
                        <a:t>Carillon Society of Britain &amp; Ireland</a:t>
                      </a:r>
                    </a:p>
                  </a:txBody>
                  <a:tcPr marL="68580" marR="68580" marT="34290" marB="34290"/>
                </a:tc>
                <a:tc>
                  <a:txBody>
                    <a:bodyPr/>
                    <a:lstStyle/>
                    <a:p>
                      <a:r>
                        <a:rPr lang="en-GB" sz="1000"/>
                        <a:t>David Bagley</a:t>
                      </a:r>
                    </a:p>
                  </a:txBody>
                  <a:tcPr marL="68580" marR="68580" marT="34290" marB="34290"/>
                </a:tc>
                <a:extLst>
                  <a:ext uri="{0D108BD9-81ED-4DB2-BD59-A6C34878D82A}">
                    <a16:rowId xmlns:a16="http://schemas.microsoft.com/office/drawing/2014/main" val="2873752621"/>
                  </a:ext>
                </a:extLst>
              </a:tr>
              <a:tr h="278130">
                <a:tc>
                  <a:txBody>
                    <a:bodyPr/>
                    <a:lstStyle/>
                    <a:p>
                      <a:r>
                        <a:rPr lang="en-GB" sz="1000" err="1"/>
                        <a:t>eBells</a:t>
                      </a:r>
                      <a:endParaRPr lang="en-GB" sz="1000"/>
                    </a:p>
                  </a:txBody>
                  <a:tcPr marL="68580" marR="68580" marT="34290" marB="34290"/>
                </a:tc>
                <a:tc>
                  <a:txBody>
                    <a:bodyPr/>
                    <a:lstStyle/>
                    <a:p>
                      <a:r>
                        <a:rPr lang="en-GB" sz="1000"/>
                        <a:t>Handbell Ringers of Great Britain</a:t>
                      </a:r>
                    </a:p>
                  </a:txBody>
                  <a:tcPr marL="68580" marR="68580" marT="34290" marB="34290"/>
                </a:tc>
                <a:extLst>
                  <a:ext uri="{0D108BD9-81ED-4DB2-BD59-A6C34878D82A}">
                    <a16:rowId xmlns:a16="http://schemas.microsoft.com/office/drawing/2014/main" val="3543618113"/>
                  </a:ext>
                </a:extLst>
              </a:tr>
              <a:tr h="278130">
                <a:tc>
                  <a:txBody>
                    <a:bodyPr/>
                    <a:lstStyle/>
                    <a:p>
                      <a:r>
                        <a:rPr lang="en-GB" sz="1000"/>
                        <a:t>John Taylors</a:t>
                      </a:r>
                    </a:p>
                  </a:txBody>
                  <a:tcPr marL="68580" marR="68580" marT="34290" marB="34290"/>
                </a:tc>
                <a:tc>
                  <a:txBody>
                    <a:bodyPr/>
                    <a:lstStyle/>
                    <a:p>
                      <a:r>
                        <a:rPr lang="en-GB" sz="1000"/>
                        <a:t>Loughborough </a:t>
                      </a:r>
                      <a:r>
                        <a:rPr lang="en-GB" sz="1000" err="1"/>
                        <a:t>Bellfoundry</a:t>
                      </a:r>
                      <a:r>
                        <a:rPr lang="en-GB" sz="1000"/>
                        <a:t> Trust</a:t>
                      </a:r>
                    </a:p>
                  </a:txBody>
                  <a:tcPr marL="68580" marR="68580" marT="34290" marB="34290"/>
                </a:tc>
                <a:extLst>
                  <a:ext uri="{0D108BD9-81ED-4DB2-BD59-A6C34878D82A}">
                    <a16:rowId xmlns:a16="http://schemas.microsoft.com/office/drawing/2014/main" val="3803093605"/>
                  </a:ext>
                </a:extLst>
              </a:tr>
              <a:tr h="278130">
                <a:tc>
                  <a:txBody>
                    <a:bodyPr/>
                    <a:lstStyle/>
                    <a:p>
                      <a:r>
                        <a:rPr lang="en-GB" sz="1000"/>
                        <a:t>Matthew </a:t>
                      </a:r>
                      <a:r>
                        <a:rPr lang="en-GB" sz="1000" err="1"/>
                        <a:t>Higby</a:t>
                      </a:r>
                      <a:r>
                        <a:rPr lang="en-GB" sz="1000"/>
                        <a:t> &amp; Co Ltd</a:t>
                      </a:r>
                    </a:p>
                  </a:txBody>
                  <a:tcPr marL="68580" marR="68580" marT="34290" marB="34290"/>
                </a:tc>
                <a:tc>
                  <a:txBody>
                    <a:bodyPr/>
                    <a:lstStyle/>
                    <a:p>
                      <a:r>
                        <a:rPr lang="en-GB" sz="1000"/>
                        <a:t>Mobile Belfries Trust</a:t>
                      </a:r>
                    </a:p>
                  </a:txBody>
                  <a:tcPr marL="68580" marR="68580" marT="34290" marB="34290"/>
                </a:tc>
                <a:extLst>
                  <a:ext uri="{0D108BD9-81ED-4DB2-BD59-A6C34878D82A}">
                    <a16:rowId xmlns:a16="http://schemas.microsoft.com/office/drawing/2014/main" val="2238462581"/>
                  </a:ext>
                </a:extLst>
              </a:tr>
              <a:tr h="278130">
                <a:tc>
                  <a:txBody>
                    <a:bodyPr/>
                    <a:lstStyle/>
                    <a:p>
                      <a:r>
                        <a:rPr lang="en-GB" sz="1000" err="1"/>
                        <a:t>Nicholsons</a:t>
                      </a:r>
                      <a:r>
                        <a:rPr lang="en-GB" sz="1000"/>
                        <a:t> Engineering</a:t>
                      </a:r>
                    </a:p>
                  </a:txBody>
                  <a:tcPr marL="68580" marR="68580" marT="34290" marB="34290"/>
                </a:tc>
                <a:tc>
                  <a:txBody>
                    <a:bodyPr/>
                    <a:lstStyle/>
                    <a:p>
                      <a:r>
                        <a:rPr lang="en-GB" sz="1000"/>
                        <a:t>David Horrocks (</a:t>
                      </a:r>
                      <a:r>
                        <a:rPr lang="en-GB" sz="1000" err="1"/>
                        <a:t>Dumbell</a:t>
                      </a:r>
                      <a:r>
                        <a:rPr lang="en-GB" sz="1000"/>
                        <a:t>)</a:t>
                      </a:r>
                    </a:p>
                  </a:txBody>
                  <a:tcPr marL="68580" marR="68580" marT="34290" marB="34290"/>
                </a:tc>
                <a:extLst>
                  <a:ext uri="{0D108BD9-81ED-4DB2-BD59-A6C34878D82A}">
                    <a16:rowId xmlns:a16="http://schemas.microsoft.com/office/drawing/2014/main" val="1891060575"/>
                  </a:ext>
                </a:extLst>
              </a:tr>
              <a:tr h="278130">
                <a:tc>
                  <a:txBody>
                    <a:bodyPr/>
                    <a:lstStyle/>
                    <a:p>
                      <a:r>
                        <a:rPr lang="en-GB" sz="1000" err="1"/>
                        <a:t>Simbell</a:t>
                      </a:r>
                      <a:endParaRPr lang="en-GB" sz="1000"/>
                    </a:p>
                  </a:txBody>
                  <a:tcPr marL="68580" marR="68580" marT="34290" marB="34290"/>
                </a:tc>
                <a:tc>
                  <a:txBody>
                    <a:bodyPr/>
                    <a:lstStyle/>
                    <a:p>
                      <a:r>
                        <a:rPr lang="en-GB" sz="1000"/>
                        <a:t>The Ringing World</a:t>
                      </a:r>
                    </a:p>
                  </a:txBody>
                  <a:tcPr marL="68580" marR="68580" marT="34290" marB="34290"/>
                </a:tc>
                <a:extLst>
                  <a:ext uri="{0D108BD9-81ED-4DB2-BD59-A6C34878D82A}">
                    <a16:rowId xmlns:a16="http://schemas.microsoft.com/office/drawing/2014/main" val="2550704588"/>
                  </a:ext>
                </a:extLst>
              </a:tr>
              <a:tr h="278130">
                <a:tc>
                  <a:txBody>
                    <a:bodyPr/>
                    <a:lstStyle/>
                    <a:p>
                      <a:r>
                        <a:rPr lang="en-GB" sz="1000"/>
                        <a:t>Whites of Appleton</a:t>
                      </a:r>
                    </a:p>
                  </a:txBody>
                  <a:tcPr marL="68580" marR="68580" marT="34290" marB="34290"/>
                </a:tc>
                <a:tc>
                  <a:txBody>
                    <a:bodyPr/>
                    <a:lstStyle/>
                    <a:p>
                      <a:r>
                        <a:rPr lang="en-GB" sz="1000"/>
                        <a:t>Young Change Ringers Association</a:t>
                      </a:r>
                    </a:p>
                  </a:txBody>
                  <a:tcPr marL="68580" marR="68580" marT="34290" marB="34290"/>
                </a:tc>
                <a:extLst>
                  <a:ext uri="{0D108BD9-81ED-4DB2-BD59-A6C34878D82A}">
                    <a16:rowId xmlns:a16="http://schemas.microsoft.com/office/drawing/2014/main" val="1503179960"/>
                  </a:ext>
                </a:extLst>
              </a:tr>
              <a:tr h="278130">
                <a:tc>
                  <a:txBody>
                    <a:bodyPr/>
                    <a:lstStyle/>
                    <a:p>
                      <a:r>
                        <a:rPr lang="en-GB" sz="1000" err="1"/>
                        <a:t>Keltek</a:t>
                      </a:r>
                      <a:r>
                        <a:rPr lang="en-GB" sz="1000"/>
                        <a:t> Trust</a:t>
                      </a:r>
                    </a:p>
                  </a:txBody>
                  <a:tcPr marL="68580" marR="68580" marT="34290" marB="34290"/>
                </a:tc>
                <a:tc>
                  <a:txBody>
                    <a:bodyPr/>
                    <a:lstStyle/>
                    <a:p>
                      <a:r>
                        <a:rPr lang="en-GB" sz="1000"/>
                        <a:t>Westley</a:t>
                      </a:r>
                    </a:p>
                  </a:txBody>
                  <a:tcPr marL="68580" marR="68580" marT="34290" marB="34290"/>
                </a:tc>
                <a:extLst>
                  <a:ext uri="{0D108BD9-81ED-4DB2-BD59-A6C34878D82A}">
                    <a16:rowId xmlns:a16="http://schemas.microsoft.com/office/drawing/2014/main" val="3330043573"/>
                  </a:ext>
                </a:extLst>
              </a:tr>
              <a:tr h="278130">
                <a:tc>
                  <a:txBody>
                    <a:bodyPr/>
                    <a:lstStyle/>
                    <a:p>
                      <a:r>
                        <a:rPr lang="en-GB" sz="1000" err="1"/>
                        <a:t>Soundweld</a:t>
                      </a:r>
                      <a:endParaRPr lang="en-GB" sz="1000"/>
                    </a:p>
                  </a:txBody>
                  <a:tcPr marL="68580" marR="68580" marT="34290" marB="34290"/>
                </a:tc>
                <a:tc>
                  <a:txBody>
                    <a:bodyPr/>
                    <a:lstStyle/>
                    <a:p>
                      <a:r>
                        <a:rPr lang="en-GB" sz="1000"/>
                        <a:t>Paul Rapson (Peal Boards)</a:t>
                      </a:r>
                    </a:p>
                  </a:txBody>
                  <a:tcPr marL="68580" marR="68580" marT="34290" marB="34290"/>
                </a:tc>
                <a:extLst>
                  <a:ext uri="{0D108BD9-81ED-4DB2-BD59-A6C34878D82A}">
                    <a16:rowId xmlns:a16="http://schemas.microsoft.com/office/drawing/2014/main" val="76347980"/>
                  </a:ext>
                </a:extLst>
              </a:tr>
              <a:tr h="278130">
                <a:tc>
                  <a:txBody>
                    <a:bodyPr/>
                    <a:lstStyle/>
                    <a:p>
                      <a:r>
                        <a:rPr lang="en-GB" sz="1000" err="1"/>
                        <a:t>FoilPrint</a:t>
                      </a:r>
                      <a:r>
                        <a:rPr lang="en-GB" sz="1000"/>
                        <a:t> Metal Plaques (Peal Boards)</a:t>
                      </a:r>
                    </a:p>
                  </a:txBody>
                  <a:tcPr marL="68580" marR="68580" marT="34290" marB="34290"/>
                </a:tc>
                <a:tc>
                  <a:txBody>
                    <a:bodyPr/>
                    <a:lstStyle/>
                    <a:p>
                      <a:endParaRPr lang="en-GB" sz="1000"/>
                    </a:p>
                  </a:txBody>
                  <a:tcPr marL="68580" marR="68580" marT="34290" marB="34290"/>
                </a:tc>
                <a:extLst>
                  <a:ext uri="{0D108BD9-81ED-4DB2-BD59-A6C34878D82A}">
                    <a16:rowId xmlns:a16="http://schemas.microsoft.com/office/drawing/2014/main" val="3225270464"/>
                  </a:ext>
                </a:extLst>
              </a:tr>
            </a:tbl>
          </a:graphicData>
        </a:graphic>
      </p:graphicFrame>
    </p:spTree>
    <p:extLst>
      <p:ext uri="{BB962C8B-B14F-4D97-AF65-F5344CB8AC3E}">
        <p14:creationId xmlns:p14="http://schemas.microsoft.com/office/powerpoint/2010/main" val="206504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B9F9B3-C1FB-806F-9EF0-85F9042B1304}"/>
              </a:ext>
            </a:extLst>
          </p:cNvPr>
          <p:cNvSpPr>
            <a:spLocks noGrp="1"/>
          </p:cNvSpPr>
          <p:nvPr>
            <p:ph type="subTitle" idx="1"/>
          </p:nvPr>
        </p:nvSpPr>
        <p:spPr>
          <a:xfrm>
            <a:off x="1143000" y="1313119"/>
            <a:ext cx="6858000" cy="660236"/>
          </a:xfrm>
        </p:spPr>
        <p:txBody>
          <a:bodyPr>
            <a:noAutofit/>
          </a:bodyPr>
          <a:lstStyle/>
          <a:p>
            <a:r>
              <a:rPr lang="en-GB" sz="2100"/>
              <a:t>Roadshow Exhibitors Questionnaire – Responses</a:t>
            </a:r>
          </a:p>
          <a:p>
            <a:endParaRPr lang="en-GB" sz="2100"/>
          </a:p>
          <a:p>
            <a:r>
              <a:rPr lang="en-GB" sz="2100"/>
              <a:t>11 received</a:t>
            </a:r>
          </a:p>
        </p:txBody>
      </p:sp>
      <p:graphicFrame>
        <p:nvGraphicFramePr>
          <p:cNvPr id="4" name="Table 3">
            <a:extLst>
              <a:ext uri="{FF2B5EF4-FFF2-40B4-BE49-F238E27FC236}">
                <a16:creationId xmlns:a16="http://schemas.microsoft.com/office/drawing/2014/main" id="{4481E6C0-08E9-C1C8-D787-6235E5B03298}"/>
              </a:ext>
            </a:extLst>
          </p:cNvPr>
          <p:cNvGraphicFramePr>
            <a:graphicFrameLocks noGrp="1"/>
          </p:cNvGraphicFramePr>
          <p:nvPr/>
        </p:nvGraphicFramePr>
        <p:xfrm>
          <a:off x="1524000" y="2911362"/>
          <a:ext cx="6096000" cy="16687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1188578384"/>
                    </a:ext>
                  </a:extLst>
                </a:gridCol>
                <a:gridCol w="3048000">
                  <a:extLst>
                    <a:ext uri="{9D8B030D-6E8A-4147-A177-3AD203B41FA5}">
                      <a16:colId xmlns:a16="http://schemas.microsoft.com/office/drawing/2014/main" val="1003943523"/>
                    </a:ext>
                  </a:extLst>
                </a:gridCol>
              </a:tblGrid>
              <a:tr h="278130">
                <a:tc>
                  <a:txBody>
                    <a:bodyPr/>
                    <a:lstStyle/>
                    <a:p>
                      <a:r>
                        <a:rPr lang="en-GB" sz="1000"/>
                        <a:t>Association of Ringing Teachers</a:t>
                      </a:r>
                    </a:p>
                  </a:txBody>
                  <a:tcPr marL="68580" marR="68580" marT="34290" marB="34290"/>
                </a:tc>
                <a:tc>
                  <a:txBody>
                    <a:bodyPr/>
                    <a:lstStyle/>
                    <a:p>
                      <a:r>
                        <a:rPr lang="en-GB" sz="1000"/>
                        <a:t>Avon Ropes</a:t>
                      </a:r>
                    </a:p>
                  </a:txBody>
                  <a:tcPr marL="68580" marR="68580" marT="34290" marB="34290"/>
                </a:tc>
                <a:extLst>
                  <a:ext uri="{0D108BD9-81ED-4DB2-BD59-A6C34878D82A}">
                    <a16:rowId xmlns:a16="http://schemas.microsoft.com/office/drawing/2014/main" val="2847483195"/>
                  </a:ext>
                </a:extLst>
              </a:tr>
              <a:tr h="278130">
                <a:tc>
                  <a:txBody>
                    <a:bodyPr/>
                    <a:lstStyle/>
                    <a:p>
                      <a:r>
                        <a:rPr lang="en-GB" sz="1000"/>
                        <a:t>Bells of Whitechapel Ltd</a:t>
                      </a:r>
                    </a:p>
                  </a:txBody>
                  <a:tcPr marL="68580" marR="68580" marT="34290" marB="34290"/>
                </a:tc>
                <a:tc>
                  <a:txBody>
                    <a:bodyPr/>
                    <a:lstStyle/>
                    <a:p>
                      <a:r>
                        <a:rPr lang="en-GB" sz="1000"/>
                        <a:t>David Bagley</a:t>
                      </a:r>
                    </a:p>
                  </a:txBody>
                  <a:tcPr marL="68580" marR="68580" marT="34290" marB="34290"/>
                </a:tc>
                <a:extLst>
                  <a:ext uri="{0D108BD9-81ED-4DB2-BD59-A6C34878D82A}">
                    <a16:rowId xmlns:a16="http://schemas.microsoft.com/office/drawing/2014/main" val="2356432743"/>
                  </a:ext>
                </a:extLst>
              </a:tr>
              <a:tr h="278130">
                <a:tc>
                  <a:txBody>
                    <a:bodyPr/>
                    <a:lstStyle/>
                    <a:p>
                      <a:r>
                        <a:rPr lang="en-GB" sz="1000" err="1"/>
                        <a:t>eBells</a:t>
                      </a:r>
                      <a:endParaRPr lang="en-GB" sz="1000"/>
                    </a:p>
                  </a:txBody>
                  <a:tcPr marL="68580" marR="68580" marT="34290" marB="34290"/>
                </a:tc>
                <a:tc>
                  <a:txBody>
                    <a:bodyPr/>
                    <a:lstStyle/>
                    <a:p>
                      <a:r>
                        <a:rPr lang="en-GB" sz="1000" err="1"/>
                        <a:t>Keltek</a:t>
                      </a:r>
                      <a:r>
                        <a:rPr lang="en-GB" sz="1000"/>
                        <a:t> Trust</a:t>
                      </a:r>
                    </a:p>
                  </a:txBody>
                  <a:tcPr marL="68580" marR="68580" marT="34290" marB="34290"/>
                </a:tc>
                <a:extLst>
                  <a:ext uri="{0D108BD9-81ED-4DB2-BD59-A6C34878D82A}">
                    <a16:rowId xmlns:a16="http://schemas.microsoft.com/office/drawing/2014/main" val="3360781380"/>
                  </a:ext>
                </a:extLst>
              </a:tr>
              <a:tr h="278130">
                <a:tc>
                  <a:txBody>
                    <a:bodyPr/>
                    <a:lstStyle/>
                    <a:p>
                      <a:r>
                        <a:rPr lang="en-GB" sz="1000"/>
                        <a:t>Lewis Benfield (Handbells)</a:t>
                      </a:r>
                    </a:p>
                  </a:txBody>
                  <a:tcPr marL="68580" marR="68580" marT="34290" marB="34290"/>
                </a:tc>
                <a:tc>
                  <a:txBody>
                    <a:bodyPr/>
                    <a:lstStyle/>
                    <a:p>
                      <a:r>
                        <a:rPr lang="en-GB" sz="1000"/>
                        <a:t>Matthew </a:t>
                      </a:r>
                      <a:r>
                        <a:rPr lang="en-GB" sz="1000" err="1"/>
                        <a:t>Higby</a:t>
                      </a:r>
                      <a:r>
                        <a:rPr lang="en-GB" sz="1000"/>
                        <a:t> &amp; Co Ltd</a:t>
                      </a:r>
                    </a:p>
                  </a:txBody>
                  <a:tcPr marL="68580" marR="68580" marT="34290" marB="34290"/>
                </a:tc>
                <a:extLst>
                  <a:ext uri="{0D108BD9-81ED-4DB2-BD59-A6C34878D82A}">
                    <a16:rowId xmlns:a16="http://schemas.microsoft.com/office/drawing/2014/main" val="1444703583"/>
                  </a:ext>
                </a:extLst>
              </a:tr>
              <a:tr h="278130">
                <a:tc>
                  <a:txBody>
                    <a:bodyPr/>
                    <a:lstStyle/>
                    <a:p>
                      <a:r>
                        <a:rPr lang="en-GB" sz="1000" err="1"/>
                        <a:t>Simbell</a:t>
                      </a:r>
                      <a:endParaRPr lang="en-GB" sz="1000"/>
                    </a:p>
                  </a:txBody>
                  <a:tcPr marL="68580" marR="68580" marT="34290" marB="34290"/>
                </a:tc>
                <a:tc>
                  <a:txBody>
                    <a:bodyPr/>
                    <a:lstStyle/>
                    <a:p>
                      <a:r>
                        <a:rPr lang="en-GB" sz="1000" err="1"/>
                        <a:t>Soundweld</a:t>
                      </a:r>
                      <a:endParaRPr lang="en-GB" sz="1000"/>
                    </a:p>
                  </a:txBody>
                  <a:tcPr marL="68580" marR="68580" marT="34290" marB="34290"/>
                </a:tc>
                <a:extLst>
                  <a:ext uri="{0D108BD9-81ED-4DB2-BD59-A6C34878D82A}">
                    <a16:rowId xmlns:a16="http://schemas.microsoft.com/office/drawing/2014/main" val="3643647185"/>
                  </a:ext>
                </a:extLst>
              </a:tr>
              <a:tr h="278130">
                <a:tc>
                  <a:txBody>
                    <a:bodyPr/>
                    <a:lstStyle/>
                    <a:p>
                      <a:r>
                        <a:rPr lang="en-GB" sz="1000"/>
                        <a:t>The Ringing World</a:t>
                      </a:r>
                    </a:p>
                  </a:txBody>
                  <a:tcPr marL="68580" marR="68580" marT="34290" marB="34290"/>
                </a:tc>
                <a:tc>
                  <a:txBody>
                    <a:bodyPr/>
                    <a:lstStyle/>
                    <a:p>
                      <a:endParaRPr lang="en-GB" sz="1000"/>
                    </a:p>
                  </a:txBody>
                  <a:tcPr marL="68580" marR="68580" marT="34290" marB="34290"/>
                </a:tc>
                <a:extLst>
                  <a:ext uri="{0D108BD9-81ED-4DB2-BD59-A6C34878D82A}">
                    <a16:rowId xmlns:a16="http://schemas.microsoft.com/office/drawing/2014/main" val="2844323138"/>
                  </a:ext>
                </a:extLst>
              </a:tr>
            </a:tbl>
          </a:graphicData>
        </a:graphic>
      </p:graphicFrame>
    </p:spTree>
    <p:extLst>
      <p:ext uri="{BB962C8B-B14F-4D97-AF65-F5344CB8AC3E}">
        <p14:creationId xmlns:p14="http://schemas.microsoft.com/office/powerpoint/2010/main" val="40951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B9F9B3-C1FB-806F-9EF0-85F9042B1304}"/>
              </a:ext>
            </a:extLst>
          </p:cNvPr>
          <p:cNvSpPr>
            <a:spLocks noGrp="1"/>
          </p:cNvSpPr>
          <p:nvPr>
            <p:ph type="subTitle" idx="1"/>
          </p:nvPr>
        </p:nvSpPr>
        <p:spPr>
          <a:xfrm>
            <a:off x="1143000" y="1313119"/>
            <a:ext cx="6858000" cy="660236"/>
          </a:xfrm>
        </p:spPr>
        <p:txBody>
          <a:bodyPr>
            <a:noAutofit/>
          </a:bodyPr>
          <a:lstStyle/>
          <a:p>
            <a:r>
              <a:rPr lang="en-GB" sz="2100"/>
              <a:t>Roadshow Exhibitors Questionnaire – Responses</a:t>
            </a:r>
          </a:p>
        </p:txBody>
      </p:sp>
      <p:pic>
        <p:nvPicPr>
          <p:cNvPr id="5" name="Picture 4">
            <a:extLst>
              <a:ext uri="{FF2B5EF4-FFF2-40B4-BE49-F238E27FC236}">
                <a16:creationId xmlns:a16="http://schemas.microsoft.com/office/drawing/2014/main" id="{41EA1C8B-A696-0691-65E5-9C57DDA6ED51}"/>
              </a:ext>
            </a:extLst>
          </p:cNvPr>
          <p:cNvPicPr>
            <a:picLocks noChangeAspect="1"/>
          </p:cNvPicPr>
          <p:nvPr/>
        </p:nvPicPr>
        <p:blipFill>
          <a:blip r:embed="rId2"/>
          <a:stretch>
            <a:fillRect/>
          </a:stretch>
        </p:blipFill>
        <p:spPr>
          <a:xfrm>
            <a:off x="532583" y="2385061"/>
            <a:ext cx="8078834" cy="3159821"/>
          </a:xfrm>
          <a:prstGeom prst="rect">
            <a:avLst/>
          </a:prstGeom>
        </p:spPr>
      </p:pic>
    </p:spTree>
    <p:extLst>
      <p:ext uri="{BB962C8B-B14F-4D97-AF65-F5344CB8AC3E}">
        <p14:creationId xmlns:p14="http://schemas.microsoft.com/office/powerpoint/2010/main" val="102121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B9F9B3-C1FB-806F-9EF0-85F9042B1304}"/>
              </a:ext>
            </a:extLst>
          </p:cNvPr>
          <p:cNvSpPr>
            <a:spLocks noGrp="1"/>
          </p:cNvSpPr>
          <p:nvPr>
            <p:ph type="subTitle" idx="1"/>
          </p:nvPr>
        </p:nvSpPr>
        <p:spPr>
          <a:xfrm>
            <a:off x="1143000" y="1313119"/>
            <a:ext cx="6858000" cy="660236"/>
          </a:xfrm>
        </p:spPr>
        <p:txBody>
          <a:bodyPr>
            <a:noAutofit/>
          </a:bodyPr>
          <a:lstStyle/>
          <a:p>
            <a:r>
              <a:rPr lang="en-GB" sz="2100"/>
              <a:t>Roadshow Exhibitors Questionnaire – Responses</a:t>
            </a:r>
          </a:p>
        </p:txBody>
      </p:sp>
      <p:pic>
        <p:nvPicPr>
          <p:cNvPr id="4" name="Picture 3">
            <a:extLst>
              <a:ext uri="{FF2B5EF4-FFF2-40B4-BE49-F238E27FC236}">
                <a16:creationId xmlns:a16="http://schemas.microsoft.com/office/drawing/2014/main" id="{0D02A81C-E436-442C-CDB1-2F1D3EE1EDD1}"/>
              </a:ext>
            </a:extLst>
          </p:cNvPr>
          <p:cNvPicPr>
            <a:picLocks noChangeAspect="1"/>
          </p:cNvPicPr>
          <p:nvPr/>
        </p:nvPicPr>
        <p:blipFill>
          <a:blip r:embed="rId2"/>
          <a:stretch>
            <a:fillRect/>
          </a:stretch>
        </p:blipFill>
        <p:spPr>
          <a:xfrm>
            <a:off x="527592" y="2493169"/>
            <a:ext cx="7890267" cy="2879178"/>
          </a:xfrm>
          <a:prstGeom prst="rect">
            <a:avLst/>
          </a:prstGeom>
        </p:spPr>
      </p:pic>
    </p:spTree>
    <p:extLst>
      <p:ext uri="{BB962C8B-B14F-4D97-AF65-F5344CB8AC3E}">
        <p14:creationId xmlns:p14="http://schemas.microsoft.com/office/powerpoint/2010/main" val="352333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B9F9B3-C1FB-806F-9EF0-85F9042B1304}"/>
              </a:ext>
            </a:extLst>
          </p:cNvPr>
          <p:cNvSpPr>
            <a:spLocks noGrp="1"/>
          </p:cNvSpPr>
          <p:nvPr>
            <p:ph type="subTitle" idx="1"/>
          </p:nvPr>
        </p:nvSpPr>
        <p:spPr>
          <a:xfrm>
            <a:off x="1143000" y="1313119"/>
            <a:ext cx="6858000" cy="660236"/>
          </a:xfrm>
        </p:spPr>
        <p:txBody>
          <a:bodyPr>
            <a:noAutofit/>
          </a:bodyPr>
          <a:lstStyle/>
          <a:p>
            <a:r>
              <a:rPr lang="en-GB" sz="2100"/>
              <a:t>Roadshow Exhibitors Questionnaire – Responses</a:t>
            </a:r>
          </a:p>
        </p:txBody>
      </p:sp>
      <p:pic>
        <p:nvPicPr>
          <p:cNvPr id="5" name="Picture 4">
            <a:extLst>
              <a:ext uri="{FF2B5EF4-FFF2-40B4-BE49-F238E27FC236}">
                <a16:creationId xmlns:a16="http://schemas.microsoft.com/office/drawing/2014/main" id="{DF472827-EC8A-8623-5BAD-B6287671F214}"/>
              </a:ext>
            </a:extLst>
          </p:cNvPr>
          <p:cNvPicPr>
            <a:picLocks noChangeAspect="1"/>
          </p:cNvPicPr>
          <p:nvPr/>
        </p:nvPicPr>
        <p:blipFill>
          <a:blip r:embed="rId2"/>
          <a:stretch>
            <a:fillRect/>
          </a:stretch>
        </p:blipFill>
        <p:spPr>
          <a:xfrm>
            <a:off x="499901" y="2361009"/>
            <a:ext cx="7763317" cy="3287864"/>
          </a:xfrm>
          <a:prstGeom prst="rect">
            <a:avLst/>
          </a:prstGeom>
        </p:spPr>
      </p:pic>
    </p:spTree>
    <p:extLst>
      <p:ext uri="{BB962C8B-B14F-4D97-AF65-F5344CB8AC3E}">
        <p14:creationId xmlns:p14="http://schemas.microsoft.com/office/powerpoint/2010/main" val="90493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457200" y="404664"/>
            <a:ext cx="8229600" cy="924712"/>
          </a:xfrm>
        </p:spPr>
        <p:txBody>
          <a:bodyPr>
            <a:normAutofit/>
          </a:bodyPr>
          <a:lstStyle/>
          <a:p>
            <a:pPr algn="ctr"/>
            <a:r>
              <a:rPr lang="en-GB"/>
              <a:t>New Members 2024</a:t>
            </a:r>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a:xfrm>
            <a:off x="457200" y="1598022"/>
            <a:ext cx="8229600" cy="4389120"/>
          </a:xfrm>
        </p:spPr>
        <p:txBody>
          <a:bodyPr>
            <a:normAutofit/>
          </a:bodyPr>
          <a:lstStyle/>
          <a:p>
            <a:pPr marL="0" indent="0">
              <a:buNone/>
            </a:pPr>
            <a:endParaRPr lang="en-GB"/>
          </a:p>
          <a:p>
            <a:endParaRPr lang="en-GB"/>
          </a:p>
          <a:p>
            <a:endParaRPr lang="en-GB"/>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E0BF1B55-0F8F-8534-3D17-AFA981BD86AD}"/>
              </a:ext>
            </a:extLst>
          </p:cNvPr>
          <p:cNvSpPr txBox="1"/>
          <p:nvPr/>
        </p:nvSpPr>
        <p:spPr>
          <a:xfrm>
            <a:off x="609600" y="1819234"/>
            <a:ext cx="8382000" cy="4632037"/>
          </a:xfrm>
          <a:prstGeom prst="rect">
            <a:avLst/>
          </a:prstGeom>
          <a:noFill/>
        </p:spPr>
        <p:txBody>
          <a:bodyPr wrap="square">
            <a:spAutoFit/>
          </a:bodyPr>
          <a:lstStyle/>
          <a:p>
            <a:pPr>
              <a:spcAft>
                <a:spcPts val="600"/>
              </a:spcAft>
            </a:pPr>
            <a:r>
              <a:rPr lang="en-GB" sz="2000" b="1" kern="100">
                <a:effectLst/>
                <a:latin typeface="Arial" panose="020B0604020202020204" pitchFamily="34" charset="0"/>
                <a:ea typeface="Aptos" panose="020B0004020202020204" pitchFamily="34" charset="0"/>
                <a:cs typeface="Times New Roman" panose="02020603050405020304" pitchFamily="18" charset="0"/>
              </a:rPr>
              <a:t>Kent County Association</a:t>
            </a:r>
            <a:r>
              <a:rPr lang="en-GB" sz="2000" kern="100">
                <a:effectLst/>
                <a:latin typeface="Arial" panose="020B0604020202020204" pitchFamily="34" charset="0"/>
                <a:ea typeface="Aptos" panose="020B0004020202020204" pitchFamily="34" charset="0"/>
                <a:cs typeface="Times New Roman" panose="02020603050405020304" pitchFamily="18" charset="0"/>
              </a:rPr>
              <a:t>: Tom Winter</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a:p>
            <a:pPr>
              <a:spcAft>
                <a:spcPts val="600"/>
              </a:spcAft>
            </a:pPr>
            <a:r>
              <a:rPr lang="en-GB" sz="2000" kern="100">
                <a:effectLst/>
                <a:latin typeface="Arial" panose="020B0604020202020204" pitchFamily="34" charset="0"/>
                <a:ea typeface="Aptos" panose="020B0004020202020204" pitchFamily="34" charset="0"/>
                <a:cs typeface="Times New Roman" panose="02020603050405020304" pitchFamily="18" charset="0"/>
              </a:rPr>
              <a:t> </a:t>
            </a:r>
            <a:r>
              <a:rPr lang="en-GB" sz="2000" b="1" kern="100">
                <a:effectLst/>
                <a:latin typeface="Arial" panose="020B0604020202020204" pitchFamily="34" charset="0"/>
                <a:ea typeface="Aptos" panose="020B0004020202020204" pitchFamily="34" charset="0"/>
                <a:cs typeface="Times New Roman" panose="02020603050405020304" pitchFamily="18" charset="0"/>
              </a:rPr>
              <a:t>Lincoln Diocesan Guild: </a:t>
            </a:r>
            <a:r>
              <a:rPr lang="en-GB" sz="2000" kern="100">
                <a:effectLst/>
                <a:latin typeface="Arial" panose="020B0604020202020204" pitchFamily="34" charset="0"/>
                <a:ea typeface="Aptos" panose="020B0004020202020204" pitchFamily="34" charset="0"/>
                <a:cs typeface="Times New Roman" panose="02020603050405020304" pitchFamily="18" charset="0"/>
              </a:rPr>
              <a:t>Keith Butter</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a:p>
            <a:pPr>
              <a:spcAft>
                <a:spcPts val="600"/>
              </a:spcAft>
            </a:pPr>
            <a:r>
              <a:rPr lang="en-GB" sz="2000" kern="100">
                <a:effectLst/>
                <a:latin typeface="Arial" panose="020B0604020202020204" pitchFamily="34" charset="0"/>
                <a:ea typeface="Aptos" panose="020B0004020202020204" pitchFamily="34" charset="0"/>
                <a:cs typeface="Times New Roman" panose="02020603050405020304" pitchFamily="18" charset="0"/>
              </a:rPr>
              <a:t> </a:t>
            </a:r>
            <a:r>
              <a:rPr lang="en-GB" sz="2000" b="1" kern="100">
                <a:effectLst/>
                <a:latin typeface="Arial" panose="020B0604020202020204" pitchFamily="34" charset="0"/>
                <a:ea typeface="Aptos" panose="020B0004020202020204" pitchFamily="34" charset="0"/>
                <a:cs typeface="Times New Roman" panose="02020603050405020304" pitchFamily="18" charset="0"/>
              </a:rPr>
              <a:t>Llandaff &amp; Monmouth Diocesan Association: </a:t>
            </a:r>
            <a:r>
              <a:rPr lang="en-GB" sz="2000" kern="100">
                <a:effectLst/>
                <a:latin typeface="Arial" panose="020B0604020202020204" pitchFamily="34" charset="0"/>
                <a:ea typeface="Aptos" panose="020B0004020202020204" pitchFamily="34" charset="0"/>
                <a:cs typeface="Times New Roman" panose="02020603050405020304" pitchFamily="18" charset="0"/>
              </a:rPr>
              <a:t>Harriet Moncrieff</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a:p>
            <a:pPr>
              <a:spcAft>
                <a:spcPts val="600"/>
              </a:spcAft>
            </a:pPr>
            <a:r>
              <a:rPr lang="en-GB" sz="2000" kern="100">
                <a:effectLst/>
                <a:latin typeface="Arial" panose="020B0604020202020204" pitchFamily="34" charset="0"/>
                <a:ea typeface="Aptos" panose="020B0004020202020204" pitchFamily="34" charset="0"/>
                <a:cs typeface="Times New Roman" panose="02020603050405020304" pitchFamily="18" charset="0"/>
              </a:rPr>
              <a:t> </a:t>
            </a:r>
            <a:r>
              <a:rPr lang="en-GB" sz="2000" b="1" kern="100">
                <a:effectLst/>
                <a:latin typeface="Arial" panose="020B0604020202020204" pitchFamily="34" charset="0"/>
                <a:ea typeface="Aptos" panose="020B0004020202020204" pitchFamily="34" charset="0"/>
                <a:cs typeface="Times New Roman" panose="02020603050405020304" pitchFamily="18" charset="0"/>
              </a:rPr>
              <a:t>Middlesex County Association &amp; London Diocesan Guild</a:t>
            </a:r>
            <a:r>
              <a:rPr lang="en-GB" sz="2000" kern="100">
                <a:effectLst/>
                <a:latin typeface="Arial" panose="020B0604020202020204" pitchFamily="34" charset="0"/>
                <a:ea typeface="Aptos" panose="020B0004020202020204" pitchFamily="34" charset="0"/>
                <a:cs typeface="Times New Roman" panose="02020603050405020304" pitchFamily="18" charset="0"/>
              </a:rPr>
              <a:t>: </a:t>
            </a:r>
          </a:p>
          <a:p>
            <a:pPr>
              <a:spcAft>
                <a:spcPts val="600"/>
              </a:spcAft>
            </a:pPr>
            <a:r>
              <a:rPr lang="en-GB" sz="2000" kern="100">
                <a:latin typeface="Arial" panose="020B0604020202020204" pitchFamily="34" charset="0"/>
                <a:ea typeface="Aptos" panose="020B0004020202020204" pitchFamily="34" charset="0"/>
                <a:cs typeface="Times New Roman" panose="02020603050405020304" pitchFamily="18" charset="0"/>
              </a:rPr>
              <a:t>						</a:t>
            </a:r>
            <a:r>
              <a:rPr lang="en-GB" sz="2000" kern="100">
                <a:effectLst/>
                <a:latin typeface="Arial" panose="020B0604020202020204" pitchFamily="34" charset="0"/>
                <a:ea typeface="Aptos" panose="020B0004020202020204" pitchFamily="34" charset="0"/>
                <a:cs typeface="Times New Roman" panose="02020603050405020304" pitchFamily="18" charset="0"/>
              </a:rPr>
              <a:t>Adrian Sweeting</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a:p>
            <a:pPr>
              <a:spcAft>
                <a:spcPts val="600"/>
              </a:spcAft>
            </a:pPr>
            <a:r>
              <a:rPr lang="en-GB" sz="2000" kern="100">
                <a:effectLst/>
                <a:latin typeface="Arial" panose="020B0604020202020204" pitchFamily="34" charset="0"/>
                <a:ea typeface="Aptos" panose="020B0004020202020204" pitchFamily="34" charset="0"/>
                <a:cs typeface="Times New Roman" panose="02020603050405020304" pitchFamily="18" charset="0"/>
              </a:rPr>
              <a:t> </a:t>
            </a:r>
            <a:r>
              <a:rPr lang="en-GB" sz="2000" b="1" kern="100">
                <a:effectLst/>
                <a:latin typeface="Arial" panose="020B0604020202020204" pitchFamily="34" charset="0"/>
                <a:ea typeface="Aptos" panose="020B0004020202020204" pitchFamily="34" charset="0"/>
                <a:cs typeface="Times New Roman" panose="02020603050405020304" pitchFamily="18" charset="0"/>
              </a:rPr>
              <a:t>North Wales Association: </a:t>
            </a:r>
            <a:r>
              <a:rPr lang="en-GB" sz="2000" kern="100">
                <a:effectLst/>
                <a:latin typeface="Arial" panose="020B0604020202020204" pitchFamily="34" charset="0"/>
                <a:ea typeface="Aptos" panose="020B0004020202020204" pitchFamily="34" charset="0"/>
                <a:cs typeface="Times New Roman" panose="02020603050405020304" pitchFamily="18" charset="0"/>
              </a:rPr>
              <a:t>Esme Anstice</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a:p>
            <a:pPr>
              <a:spcAft>
                <a:spcPts val="600"/>
              </a:spcAft>
            </a:pPr>
            <a:r>
              <a:rPr lang="en-GB" sz="2000" kern="100">
                <a:effectLst/>
                <a:latin typeface="Arial" panose="020B0604020202020204" pitchFamily="34" charset="0"/>
                <a:ea typeface="Aptos" panose="020B0004020202020204" pitchFamily="34" charset="0"/>
                <a:cs typeface="Times New Roman" panose="02020603050405020304" pitchFamily="18" charset="0"/>
              </a:rPr>
              <a:t> </a:t>
            </a:r>
            <a:r>
              <a:rPr lang="en-GB" sz="2000" b="1" kern="100">
                <a:effectLst/>
                <a:latin typeface="Arial" panose="020B0604020202020204" pitchFamily="34" charset="0"/>
                <a:ea typeface="Aptos" panose="020B0004020202020204" pitchFamily="34" charset="0"/>
                <a:cs typeface="Times New Roman" panose="02020603050405020304" pitchFamily="18" charset="0"/>
              </a:rPr>
              <a:t>Scottish Association: </a:t>
            </a:r>
            <a:r>
              <a:rPr lang="en-GB" sz="2000" kern="100">
                <a:effectLst/>
                <a:latin typeface="Arial" panose="020B0604020202020204" pitchFamily="34" charset="0"/>
                <a:ea typeface="Aptos" panose="020B0004020202020204" pitchFamily="34" charset="0"/>
                <a:cs typeface="Times New Roman" panose="02020603050405020304" pitchFamily="18" charset="0"/>
              </a:rPr>
              <a:t>Zoe Bennett</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a:p>
            <a:pPr>
              <a:spcAft>
                <a:spcPts val="600"/>
              </a:spcAft>
            </a:pPr>
            <a:r>
              <a:rPr lang="en-GB" sz="2000" kern="100">
                <a:effectLst/>
                <a:latin typeface="Arial" panose="020B0604020202020204" pitchFamily="34" charset="0"/>
                <a:ea typeface="Aptos" panose="020B0004020202020204" pitchFamily="34" charset="0"/>
                <a:cs typeface="Times New Roman" panose="02020603050405020304" pitchFamily="18" charset="0"/>
              </a:rPr>
              <a:t> </a:t>
            </a:r>
            <a:r>
              <a:rPr lang="en-GB" sz="2000" b="1" kern="100">
                <a:effectLst/>
                <a:latin typeface="Arial" panose="020B0604020202020204" pitchFamily="34" charset="0"/>
                <a:ea typeface="Aptos" panose="020B0004020202020204" pitchFamily="34" charset="0"/>
                <a:cs typeface="Times New Roman" panose="02020603050405020304" pitchFamily="18" charset="0"/>
              </a:rPr>
              <a:t>Swansea &amp; Brecon Diocesan Guild: </a:t>
            </a:r>
            <a:r>
              <a:rPr lang="en-GB" sz="2000" kern="100">
                <a:effectLst/>
                <a:latin typeface="Arial" panose="020B0604020202020204" pitchFamily="34" charset="0"/>
                <a:ea typeface="Aptos" panose="020B0004020202020204" pitchFamily="34" charset="0"/>
                <a:cs typeface="Times New Roman" panose="02020603050405020304" pitchFamily="18" charset="0"/>
              </a:rPr>
              <a:t>Grace Dooley</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a:p>
            <a:pPr>
              <a:spcAft>
                <a:spcPts val="600"/>
              </a:spcAft>
            </a:pPr>
            <a:r>
              <a:rPr lang="en-GB" sz="2000" kern="100">
                <a:effectLst/>
                <a:latin typeface="Arial" panose="020B0604020202020204" pitchFamily="34" charset="0"/>
                <a:ea typeface="Aptos" panose="020B0004020202020204" pitchFamily="34" charset="0"/>
                <a:cs typeface="Times New Roman" panose="02020603050405020304" pitchFamily="18" charset="0"/>
              </a:rPr>
              <a:t> </a:t>
            </a:r>
            <a:r>
              <a:rPr lang="en-GB" sz="2000" b="1" kern="100">
                <a:effectLst/>
                <a:latin typeface="Arial" panose="020B0604020202020204" pitchFamily="34" charset="0"/>
                <a:ea typeface="Aptos" panose="020B0004020202020204" pitchFamily="34" charset="0"/>
                <a:cs typeface="Times New Roman" panose="02020603050405020304" pitchFamily="18" charset="0"/>
              </a:rPr>
              <a:t>University of Bristol Society:</a:t>
            </a:r>
            <a:r>
              <a:rPr lang="en-GB" sz="2000" kern="100">
                <a:effectLst/>
                <a:latin typeface="Arial" panose="020B0604020202020204" pitchFamily="34" charset="0"/>
                <a:ea typeface="Aptos" panose="020B0004020202020204" pitchFamily="34" charset="0"/>
                <a:cs typeface="Times New Roman" panose="02020603050405020304" pitchFamily="18" charset="0"/>
              </a:rPr>
              <a:t> Josephine Leggett</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a:p>
            <a:pPr>
              <a:spcAft>
                <a:spcPts val="600"/>
              </a:spcAft>
            </a:pPr>
            <a:r>
              <a:rPr lang="en-GB" sz="2000" kern="100">
                <a:effectLst/>
                <a:latin typeface="Arial" panose="020B0604020202020204" pitchFamily="34" charset="0"/>
                <a:ea typeface="Aptos" panose="020B0004020202020204" pitchFamily="34" charset="0"/>
                <a:cs typeface="Times New Roman" panose="02020603050405020304" pitchFamily="18" charset="0"/>
              </a:rPr>
              <a:t> </a:t>
            </a:r>
            <a:r>
              <a:rPr lang="en-GB" sz="2000" b="1" kern="100">
                <a:effectLst/>
                <a:latin typeface="Arial" panose="020B0604020202020204" pitchFamily="34" charset="0"/>
                <a:ea typeface="Aptos" panose="020B0004020202020204" pitchFamily="34" charset="0"/>
                <a:cs typeface="Times New Roman" panose="02020603050405020304" pitchFamily="18" charset="0"/>
              </a:rPr>
              <a:t>Welsh Colleges Society: </a:t>
            </a:r>
            <a:r>
              <a:rPr lang="en-GB" sz="2000" kern="100">
                <a:effectLst/>
                <a:latin typeface="Arial" panose="020B0604020202020204" pitchFamily="34" charset="0"/>
                <a:ea typeface="Aptos" panose="020B0004020202020204" pitchFamily="34" charset="0"/>
                <a:cs typeface="Times New Roman" panose="02020603050405020304" pitchFamily="18" charset="0"/>
              </a:rPr>
              <a:t>Fiona Hartley</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a:p>
            <a:pPr>
              <a:spcAft>
                <a:spcPts val="600"/>
              </a:spcAft>
            </a:pPr>
            <a:r>
              <a:rPr lang="en-GB" sz="2000" kern="100">
                <a:effectLst/>
                <a:latin typeface="Arial" panose="020B0604020202020204" pitchFamily="34" charset="0"/>
                <a:ea typeface="Aptos" panose="020B0004020202020204" pitchFamily="34" charset="0"/>
                <a:cs typeface="Times New Roman" panose="02020603050405020304" pitchFamily="18" charset="0"/>
              </a:rPr>
              <a:t> </a:t>
            </a:r>
            <a:r>
              <a:rPr lang="en-GB" sz="2000" b="1" kern="100">
                <a:effectLst/>
                <a:latin typeface="Arial" panose="020B0604020202020204" pitchFamily="34" charset="0"/>
                <a:ea typeface="Aptos" panose="020B0004020202020204" pitchFamily="34" charset="0"/>
                <a:cs typeface="Times New Roman" panose="02020603050405020304" pitchFamily="18" charset="0"/>
              </a:rPr>
              <a:t>Winchester and Portsmouth Guild:</a:t>
            </a:r>
            <a:r>
              <a:rPr lang="en-GB" sz="2000" kern="100">
                <a:effectLst/>
                <a:latin typeface="Arial" panose="020B0604020202020204" pitchFamily="34" charset="0"/>
                <a:ea typeface="Aptos" panose="020B0004020202020204" pitchFamily="34" charset="0"/>
                <a:cs typeface="Times New Roman" panose="02020603050405020304" pitchFamily="18" charset="0"/>
              </a:rPr>
              <a:t> Margaret Smith</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a:p>
            <a:pPr>
              <a:spcAft>
                <a:spcPts val="600"/>
              </a:spcAft>
            </a:pPr>
            <a:r>
              <a:rPr lang="en-GB" sz="2000" kern="100">
                <a:effectLst/>
                <a:latin typeface="Arial" panose="020B0604020202020204" pitchFamily="34" charset="0"/>
                <a:ea typeface="Aptos" panose="020B0004020202020204" pitchFamily="34" charset="0"/>
                <a:cs typeface="Times New Roman" panose="02020603050405020304" pitchFamily="18" charset="0"/>
              </a:rPr>
              <a:t> </a:t>
            </a:r>
            <a:r>
              <a:rPr lang="en-GB" sz="2000" b="1" kern="100" err="1">
                <a:effectLst/>
                <a:latin typeface="Arial" panose="020B0604020202020204" pitchFamily="34" charset="0"/>
                <a:ea typeface="Aptos" panose="020B0004020202020204" pitchFamily="34" charset="0"/>
                <a:cs typeface="Times New Roman" panose="02020603050405020304" pitchFamily="18" charset="0"/>
              </a:rPr>
              <a:t>Lilliputters</a:t>
            </a:r>
            <a:r>
              <a:rPr lang="en-GB" sz="2000" b="1" kern="100">
                <a:effectLst/>
                <a:latin typeface="Arial" panose="020B0604020202020204" pitchFamily="34" charset="0"/>
                <a:ea typeface="Aptos" panose="020B0004020202020204" pitchFamily="34" charset="0"/>
                <a:cs typeface="Times New Roman" panose="02020603050405020304" pitchFamily="18" charset="0"/>
              </a:rPr>
              <a:t> Guild: </a:t>
            </a:r>
            <a:r>
              <a:rPr lang="en-GB" sz="2000" kern="100">
                <a:effectLst/>
                <a:latin typeface="Arial" panose="020B0604020202020204" pitchFamily="34" charset="0"/>
                <a:ea typeface="Aptos" panose="020B0004020202020204" pitchFamily="34" charset="0"/>
                <a:cs typeface="Times New Roman" panose="02020603050405020304" pitchFamily="18" charset="0"/>
              </a:rPr>
              <a:t>Emily Watts</a:t>
            </a:r>
            <a:endParaRPr lang="en-GB" sz="2400" kern="100">
              <a:effectLst/>
              <a:latin typeface="Consolas" panose="020B0609020204030204" pitchFamily="49"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229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326" y="12413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2935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457200" y="404664"/>
            <a:ext cx="8229600" cy="924712"/>
          </a:xfrm>
        </p:spPr>
        <p:txBody>
          <a:bodyPr>
            <a:normAutofit fontScale="90000"/>
          </a:bodyPr>
          <a:lstStyle/>
          <a:p>
            <a:pPr algn="ctr"/>
            <a:r>
              <a:rPr lang="en-GB"/>
              <a:t>Apologies for Absence</a:t>
            </a:r>
            <a:br>
              <a:rPr lang="en-GB"/>
            </a:br>
            <a:r>
              <a:rPr lang="en-GB" sz="2000"/>
              <a:t>Apologies have been received from the following:</a:t>
            </a:r>
            <a:endParaRPr lang="en-GB"/>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E0BF1B55-0F8F-8534-3D17-AFA981BD86AD}"/>
              </a:ext>
            </a:extLst>
          </p:cNvPr>
          <p:cNvSpPr txBox="1"/>
          <p:nvPr/>
        </p:nvSpPr>
        <p:spPr>
          <a:xfrm>
            <a:off x="457200" y="1935480"/>
            <a:ext cx="8839200" cy="3925690"/>
          </a:xfrm>
          <a:prstGeom prst="rect">
            <a:avLst/>
          </a:prstGeom>
          <a:noFill/>
        </p:spPr>
        <p:txBody>
          <a:bodyPr wrap="square" numCol="2">
            <a:spAutoFit/>
          </a:bodyPr>
          <a:lstStyle/>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Ian Oram - Ex Officio</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Steph </a:t>
            </a:r>
            <a:r>
              <a:rPr lang="en-GB" sz="1800" kern="100" err="1">
                <a:effectLst/>
                <a:latin typeface="Aptos" panose="020B0004020202020204" pitchFamily="34" charset="0"/>
                <a:ea typeface="Aptos" panose="020B0004020202020204" pitchFamily="34" charset="0"/>
                <a:cs typeface="Times New Roman" panose="02020603050405020304" pitchFamily="18" charset="0"/>
              </a:rPr>
              <a:t>Runting</a:t>
            </a:r>
            <a:r>
              <a:rPr lang="en-GB" sz="1800" kern="100">
                <a:effectLst/>
                <a:latin typeface="Aptos" panose="020B0004020202020204" pitchFamily="34" charset="0"/>
                <a:ea typeface="Aptos" panose="020B0004020202020204" pitchFamily="34" charset="0"/>
                <a:cs typeface="Times New Roman" panose="02020603050405020304" pitchFamily="18" charset="0"/>
              </a:rPr>
              <a:t> - Kent CA</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Alexander </a:t>
            </a:r>
            <a:r>
              <a:rPr lang="en-GB" sz="1800" kern="100" err="1">
                <a:effectLst/>
                <a:latin typeface="Aptos" panose="020B0004020202020204" pitchFamily="34" charset="0"/>
                <a:ea typeface="Aptos" panose="020B0004020202020204" pitchFamily="34" charset="0"/>
                <a:cs typeface="Times New Roman" panose="02020603050405020304" pitchFamily="18" charset="0"/>
              </a:rPr>
              <a:t>Runting</a:t>
            </a:r>
            <a:r>
              <a:rPr lang="en-GB" sz="1800" kern="100">
                <a:effectLst/>
                <a:latin typeface="Aptos" panose="020B0004020202020204" pitchFamily="34" charset="0"/>
                <a:ea typeface="Aptos" panose="020B0004020202020204" pitchFamily="34" charset="0"/>
                <a:cs typeface="Times New Roman" panose="02020603050405020304" pitchFamily="18" charset="0"/>
              </a:rPr>
              <a:t> - Kent CA</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Rosina Baxter - Beverley and District</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Rhona </a:t>
            </a:r>
            <a:r>
              <a:rPr lang="en-GB" sz="1800" kern="100" err="1">
                <a:effectLst/>
                <a:latin typeface="Aptos" panose="020B0004020202020204" pitchFamily="34" charset="0"/>
                <a:ea typeface="Aptos" panose="020B0004020202020204" pitchFamily="34" charset="0"/>
                <a:cs typeface="Times New Roman" panose="02020603050405020304" pitchFamily="18" charset="0"/>
              </a:rPr>
              <a:t>McEune</a:t>
            </a:r>
            <a:r>
              <a:rPr lang="en-GB" sz="1800" kern="100">
                <a:effectLst/>
                <a:latin typeface="Aptos" panose="020B0004020202020204" pitchFamily="34" charset="0"/>
                <a:ea typeface="Aptos" panose="020B0004020202020204" pitchFamily="34" charset="0"/>
                <a:cs typeface="Times New Roman" panose="02020603050405020304" pitchFamily="18" charset="0"/>
              </a:rPr>
              <a:t> - Barrow and District</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Tim Jackson - Ex-Officio</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Sue Marsden – Ely DA</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Bob </a:t>
            </a:r>
            <a:r>
              <a:rPr lang="en-GB" sz="1800" kern="100" err="1">
                <a:effectLst/>
                <a:latin typeface="Aptos" panose="020B0004020202020204" pitchFamily="34" charset="0"/>
                <a:ea typeface="Aptos" panose="020B0004020202020204" pitchFamily="34" charset="0"/>
                <a:cs typeface="Times New Roman" panose="02020603050405020304" pitchFamily="18" charset="0"/>
              </a:rPr>
              <a:t>Crighton</a:t>
            </a:r>
            <a:r>
              <a:rPr lang="en-GB" sz="1800" kern="100">
                <a:effectLst/>
                <a:latin typeface="Aptos" panose="020B0004020202020204" pitchFamily="34" charset="0"/>
                <a:ea typeface="Aptos" panose="020B0004020202020204" pitchFamily="34" charset="0"/>
                <a:cs typeface="Times New Roman" panose="02020603050405020304" pitchFamily="18" charset="0"/>
              </a:rPr>
              <a:t> - Sailsbury DA</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Glen </a:t>
            </a:r>
            <a:r>
              <a:rPr lang="en-GB" sz="1800" kern="100" err="1">
                <a:effectLst/>
                <a:latin typeface="Aptos" panose="020B0004020202020204" pitchFamily="34" charset="0"/>
                <a:ea typeface="Aptos" panose="020B0004020202020204" pitchFamily="34" charset="0"/>
                <a:cs typeface="Times New Roman" panose="02020603050405020304" pitchFamily="18" charset="0"/>
              </a:rPr>
              <a:t>Fiddy</a:t>
            </a:r>
            <a:r>
              <a:rPr lang="en-GB" sz="1800" kern="100">
                <a:effectLst/>
                <a:latin typeface="Aptos" panose="020B0004020202020204" pitchFamily="34" charset="0"/>
                <a:ea typeface="Aptos" panose="020B0004020202020204" pitchFamily="34" charset="0"/>
                <a:cs typeface="Times New Roman" panose="02020603050405020304" pitchFamily="18" charset="0"/>
              </a:rPr>
              <a:t> - Derby DA</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Enid </a:t>
            </a:r>
            <a:r>
              <a:rPr lang="en-GB" sz="1800" kern="100" err="1">
                <a:effectLst/>
                <a:latin typeface="Aptos" panose="020B0004020202020204" pitchFamily="34" charset="0"/>
                <a:ea typeface="Aptos" panose="020B0004020202020204" pitchFamily="34" charset="0"/>
                <a:cs typeface="Times New Roman" panose="02020603050405020304" pitchFamily="18" charset="0"/>
              </a:rPr>
              <a:t>Robers</a:t>
            </a:r>
            <a:r>
              <a:rPr lang="en-GB" sz="1800" kern="100">
                <a:effectLst/>
                <a:latin typeface="Aptos" panose="020B0004020202020204" pitchFamily="34" charset="0"/>
                <a:ea typeface="Aptos" panose="020B0004020202020204" pitchFamily="34" charset="0"/>
                <a:cs typeface="Times New Roman" panose="02020603050405020304" pitchFamily="18" charset="0"/>
              </a:rPr>
              <a:t> - ANZAB</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Chris Povey - Four Shires Guild</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John Allison – Hertfordshire</a:t>
            </a:r>
          </a:p>
          <a:p>
            <a:pPr marL="342900" lvl="0" indent="-342900">
              <a:buFont typeface="+mj-lt"/>
              <a:buAutoNum type="arabicPeriod"/>
            </a:pPr>
            <a:r>
              <a:rPr lang="en-GB" sz="1800" kern="100">
                <a:effectLst/>
                <a:latin typeface="Arial" panose="020B0604020202020204" pitchFamily="34" charset="0"/>
                <a:ea typeface="Aptos" panose="020B0004020202020204" pitchFamily="34" charset="0"/>
                <a:cs typeface="Times New Roman" panose="02020603050405020304" pitchFamily="18" charset="0"/>
              </a:rPr>
              <a:t>Edward </a:t>
            </a:r>
            <a:r>
              <a:rPr lang="en-GB" sz="1800" kern="100" err="1">
                <a:effectLst/>
                <a:latin typeface="Arial" panose="020B0604020202020204" pitchFamily="34" charset="0"/>
                <a:ea typeface="Aptos" panose="020B0004020202020204" pitchFamily="34" charset="0"/>
                <a:cs typeface="Times New Roman" panose="02020603050405020304" pitchFamily="18" charset="0"/>
              </a:rPr>
              <a:t>Sterland</a:t>
            </a:r>
            <a:r>
              <a:rPr lang="en-GB" sz="1800" kern="100">
                <a:effectLst/>
                <a:latin typeface="Arial" panose="020B0604020202020204" pitchFamily="34" charset="0"/>
                <a:ea typeface="Aptos" panose="020B0004020202020204" pitchFamily="34" charset="0"/>
                <a:cs typeface="Times New Roman" panose="02020603050405020304" pitchFamily="18" charset="0"/>
              </a:rPr>
              <a:t> - East Derbyshire &amp; West Nottinghamshire </a:t>
            </a:r>
            <a:endParaRPr lang="en-GB" sz="1800" kern="100">
              <a:effectLst/>
              <a:latin typeface="Consolas" panose="020B0609020204030204" pitchFamily="49" charset="0"/>
              <a:ea typeface="Aptos" panose="020B0004020202020204" pitchFamily="34" charset="0"/>
              <a:cs typeface="Times New Roman" panose="02020603050405020304" pitchFamily="18" charset="0"/>
            </a:endParaRPr>
          </a:p>
          <a:p>
            <a:pPr marL="342900" lvl="0" indent="-342900">
              <a:buFont typeface="+mj-lt"/>
              <a:buAutoNum type="arabicPeriod"/>
            </a:pPr>
            <a:r>
              <a:rPr lang="en-GB" sz="1800" kern="100">
                <a:effectLst/>
                <a:latin typeface="Arial" panose="020B0604020202020204" pitchFamily="34" charset="0"/>
                <a:ea typeface="Aptos" panose="020B0004020202020204" pitchFamily="34" charset="0"/>
                <a:cs typeface="Times New Roman" panose="02020603050405020304" pitchFamily="18" charset="0"/>
              </a:rPr>
              <a:t>Toby </a:t>
            </a:r>
            <a:r>
              <a:rPr lang="en-GB" sz="1800" kern="100" err="1">
                <a:effectLst/>
                <a:latin typeface="Arial" panose="020B0604020202020204" pitchFamily="34" charset="0"/>
                <a:ea typeface="Aptos" panose="020B0004020202020204" pitchFamily="34" charset="0"/>
                <a:cs typeface="Times New Roman" panose="02020603050405020304" pitchFamily="18" charset="0"/>
              </a:rPr>
              <a:t>Hibbet</a:t>
            </a:r>
            <a:r>
              <a:rPr lang="en-GB" sz="1800" kern="100">
                <a:effectLst/>
                <a:latin typeface="Arial" panose="020B0604020202020204" pitchFamily="34" charset="0"/>
                <a:ea typeface="Aptos" panose="020B0004020202020204" pitchFamily="34" charset="0"/>
                <a:cs typeface="Times New Roman" panose="02020603050405020304" pitchFamily="18" charset="0"/>
              </a:rPr>
              <a:t> – University of London</a:t>
            </a:r>
            <a:endParaRPr lang="en-GB" sz="1800" kern="100">
              <a:effectLst/>
              <a:latin typeface="Consolas" panose="020B0609020204030204" pitchFamily="49"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Jayden </a:t>
            </a:r>
            <a:r>
              <a:rPr lang="en-GB" sz="1800" kern="100" err="1">
                <a:effectLst/>
                <a:latin typeface="Aptos" panose="020B0004020202020204" pitchFamily="34" charset="0"/>
                <a:ea typeface="Aptos" panose="020B0004020202020204" pitchFamily="34" charset="0"/>
                <a:cs typeface="Times New Roman" panose="02020603050405020304" pitchFamily="18" charset="0"/>
              </a:rPr>
              <a:t>Milby</a:t>
            </a:r>
            <a:r>
              <a:rPr lang="en-GB" sz="1800" kern="100">
                <a:effectLst/>
                <a:latin typeface="Aptos" panose="020B0004020202020204" pitchFamily="34" charset="0"/>
                <a:ea typeface="Aptos" panose="020B0004020202020204" pitchFamily="34" charset="0"/>
                <a:cs typeface="Times New Roman" panose="02020603050405020304" pitchFamily="18" charset="0"/>
              </a:rPr>
              <a:t> – Carlisle DG</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Giovanni </a:t>
            </a:r>
            <a:r>
              <a:rPr lang="en-GB" sz="1800" kern="100" err="1">
                <a:effectLst/>
                <a:latin typeface="Aptos" panose="020B0004020202020204" pitchFamily="34" charset="0"/>
                <a:ea typeface="Aptos" panose="020B0004020202020204" pitchFamily="34" charset="0"/>
                <a:cs typeface="Times New Roman" panose="02020603050405020304" pitchFamily="18" charset="0"/>
              </a:rPr>
              <a:t>Camberari</a:t>
            </a:r>
            <a:r>
              <a:rPr lang="en-GB" sz="1800" kern="100">
                <a:effectLst/>
                <a:latin typeface="Aptos" panose="020B0004020202020204" pitchFamily="34" charset="0"/>
                <a:ea typeface="Aptos" panose="020B0004020202020204" pitchFamily="34" charset="0"/>
                <a:cs typeface="Times New Roman" panose="02020603050405020304" pitchFamily="18" charset="0"/>
              </a:rPr>
              <a:t> – ASCSV</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Chris Hughes – St Davids Guild</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John </a:t>
            </a:r>
            <a:r>
              <a:rPr lang="en-GB" sz="1800" kern="100" err="1">
                <a:effectLst/>
                <a:latin typeface="Aptos" panose="020B0004020202020204" pitchFamily="34" charset="0"/>
                <a:ea typeface="Aptos" panose="020B0004020202020204" pitchFamily="34" charset="0"/>
                <a:cs typeface="Times New Roman" panose="02020603050405020304" pitchFamily="18" charset="0"/>
              </a:rPr>
              <a:t>Couperthwaite</a:t>
            </a:r>
            <a:r>
              <a:rPr lang="en-GB" sz="1800" kern="100">
                <a:effectLst/>
                <a:latin typeface="Aptos" panose="020B0004020202020204" pitchFamily="34" charset="0"/>
                <a:ea typeface="Aptos" panose="020B0004020202020204" pitchFamily="34" charset="0"/>
                <a:cs typeface="Times New Roman" panose="02020603050405020304" pitchFamily="18" charset="0"/>
              </a:rPr>
              <a:t> – Guildford DG</a:t>
            </a:r>
          </a:p>
          <a:p>
            <a:pPr marL="342900" lvl="0" indent="-342900">
              <a:lnSpc>
                <a:spcPct val="107000"/>
              </a:lnSpc>
              <a:buFont typeface="+mj-lt"/>
              <a:buAutoNum type="arabicPeriod"/>
            </a:pPr>
            <a:r>
              <a:rPr lang="en-GB" kern="100">
                <a:latin typeface="Aptos" panose="020B0004020202020204" pitchFamily="34" charset="0"/>
                <a:ea typeface="Aptos" panose="020B0004020202020204" pitchFamily="34" charset="0"/>
                <a:cs typeface="Times New Roman" panose="02020603050405020304" pitchFamily="18" charset="0"/>
              </a:rPr>
              <a:t>Rob Lane – Sussex</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Phil Bailey </a:t>
            </a:r>
            <a:r>
              <a:rPr lang="en-GB" kern="100">
                <a:latin typeface="Aptos" panose="020B0004020202020204" pitchFamily="34" charset="0"/>
                <a:ea typeface="Aptos" panose="020B0004020202020204" pitchFamily="34" charset="0"/>
                <a:cs typeface="Times New Roman" panose="02020603050405020304" pitchFamily="18" charset="0"/>
              </a:rPr>
              <a:t>- </a:t>
            </a:r>
            <a:r>
              <a:rPr lang="en-GB" sz="1800" kern="100">
                <a:effectLst/>
                <a:latin typeface="Aptos" panose="020B0004020202020204" pitchFamily="34" charset="0"/>
                <a:ea typeface="Aptos" panose="020B0004020202020204" pitchFamily="34" charset="0"/>
                <a:cs typeface="Times New Roman" panose="02020603050405020304" pitchFamily="18" charset="0"/>
              </a:rPr>
              <a:t>Ely DA</a:t>
            </a:r>
          </a:p>
          <a:p>
            <a:pPr marL="342900" lvl="0" indent="-342900">
              <a:lnSpc>
                <a:spcPct val="107000"/>
              </a:lnSpc>
              <a:buFont typeface="+mj-lt"/>
              <a:buAutoNum type="arabicPeriod"/>
            </a:pPr>
            <a:r>
              <a:rPr lang="en-GB" kern="100">
                <a:latin typeface="Aptos" panose="020B0004020202020204" pitchFamily="34" charset="0"/>
                <a:ea typeface="Aptos" panose="020B0004020202020204" pitchFamily="34" charset="0"/>
                <a:cs typeface="Times New Roman" panose="02020603050405020304" pitchFamily="18" charset="0"/>
              </a:rPr>
              <a:t>Cath Coleman – Suffolk Guild</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David </a:t>
            </a:r>
            <a:r>
              <a:rPr lang="en-GB" sz="1800" kern="100" err="1">
                <a:effectLst/>
                <a:latin typeface="Aptos" panose="020B0004020202020204" pitchFamily="34" charset="0"/>
                <a:ea typeface="Aptos" panose="020B0004020202020204" pitchFamily="34" charset="0"/>
                <a:cs typeface="Times New Roman" panose="02020603050405020304" pitchFamily="18" charset="0"/>
              </a:rPr>
              <a:t>Westerman</a:t>
            </a:r>
            <a:r>
              <a:rPr lang="en-GB" sz="1800" kern="100">
                <a:effectLst/>
                <a:latin typeface="Aptos" panose="020B0004020202020204" pitchFamily="34" charset="0"/>
                <a:ea typeface="Aptos" panose="020B0004020202020204" pitchFamily="34" charset="0"/>
                <a:cs typeface="Times New Roman" panose="02020603050405020304" pitchFamily="18" charset="0"/>
              </a:rPr>
              <a:t> – Peterborough DG</a:t>
            </a:r>
          </a:p>
          <a:p>
            <a:pPr marL="342900" lvl="0" indent="-342900">
              <a:lnSpc>
                <a:spcPct val="107000"/>
              </a:lnSpc>
              <a:buFont typeface="+mj-lt"/>
              <a:buAutoNum type="arabicPeriod"/>
            </a:pPr>
            <a:r>
              <a:rPr lang="en-GB" kern="100">
                <a:latin typeface="Aptos" panose="020B0004020202020204" pitchFamily="34" charset="0"/>
                <a:ea typeface="Aptos" panose="020B0004020202020204" pitchFamily="34" charset="0"/>
                <a:cs typeface="Times New Roman" panose="02020603050405020304" pitchFamily="18" charset="0"/>
              </a:rPr>
              <a:t>Duncan Walker – </a:t>
            </a:r>
            <a:r>
              <a:rPr lang="en-GB" kern="100" err="1">
                <a:latin typeface="Aptos" panose="020B0004020202020204" pitchFamily="34" charset="0"/>
                <a:ea typeface="Aptos" panose="020B0004020202020204" pitchFamily="34" charset="0"/>
                <a:cs typeface="Times New Roman" panose="02020603050405020304" pitchFamily="18" charset="0"/>
              </a:rPr>
              <a:t>Carlisile</a:t>
            </a:r>
            <a:r>
              <a:rPr lang="en-GB" kern="100">
                <a:latin typeface="Aptos" panose="020B0004020202020204" pitchFamily="34" charset="0"/>
                <a:ea typeface="Aptos" panose="020B0004020202020204" pitchFamily="34" charset="0"/>
                <a:cs typeface="Times New Roman" panose="02020603050405020304" pitchFamily="18" charset="0"/>
              </a:rPr>
              <a:t> DG</a:t>
            </a:r>
          </a:p>
          <a:p>
            <a:pPr marL="342900" lvl="0" indent="-342900">
              <a:lnSpc>
                <a:spcPct val="107000"/>
              </a:lnSpc>
              <a:buFont typeface="+mj-lt"/>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Derek Sibson - SRCY</a:t>
            </a:r>
          </a:p>
        </p:txBody>
      </p:sp>
    </p:spTree>
    <p:extLst>
      <p:ext uri="{BB962C8B-B14F-4D97-AF65-F5344CB8AC3E}">
        <p14:creationId xmlns:p14="http://schemas.microsoft.com/office/powerpoint/2010/main" val="122956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326" y="1241322"/>
            <a:ext cx="6858000" cy="2851356"/>
          </a:xfrm>
        </p:spPr>
        <p:txBody>
          <a:bodyPr/>
          <a:lstStyle/>
          <a:p>
            <a: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Annual General Meeting</a:t>
            </a:r>
            <a:br>
              <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Saturday 7</a:t>
            </a:r>
            <a:r>
              <a:rPr lang="en-GB" sz="4000" baseline="30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th</a:t>
            </a:r>
            <a:r>
              <a:rPr lang="en-GB" sz="40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September 2024 </a:t>
            </a:r>
            <a:endParaRPr lang="en-GB" sz="720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850"/>
            <a:ext cx="9144000" cy="1200150"/>
          </a:xfrm>
          <a:prstGeom prst="rect">
            <a:avLst/>
          </a:prstGeom>
        </p:spPr>
      </p:pic>
    </p:spTree>
    <p:extLst>
      <p:ext uri="{BB962C8B-B14F-4D97-AF65-F5344CB8AC3E}">
        <p14:creationId xmlns:p14="http://schemas.microsoft.com/office/powerpoint/2010/main" val="11404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0" y="-170868"/>
            <a:ext cx="9144000" cy="924712"/>
          </a:xfrm>
        </p:spPr>
        <p:txBody>
          <a:bodyPr>
            <a:normAutofit/>
          </a:bodyPr>
          <a:lstStyle/>
          <a:p>
            <a:pPr algn="ctr"/>
            <a:r>
              <a:rPr lang="en-GB"/>
              <a:t>In </a:t>
            </a:r>
            <a:r>
              <a:rPr lang="en-GB" err="1"/>
              <a:t>Memorium</a:t>
            </a:r>
            <a:endParaRPr lang="en-GB"/>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p:txBody>
          <a:bodyPr>
            <a:normAutofit/>
          </a:bodyPr>
          <a:lstStyle/>
          <a:p>
            <a:pPr marL="0" indent="0">
              <a:buNone/>
            </a:pPr>
            <a:endParaRPr lang="en-GB"/>
          </a:p>
          <a:p>
            <a:endParaRPr lang="en-GB"/>
          </a:p>
          <a:p>
            <a:endParaRPr lang="en-GB"/>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353E28B-DEDA-DDBE-6B97-A8B6F1CC7366}"/>
              </a:ext>
            </a:extLst>
          </p:cNvPr>
          <p:cNvSpPr txBox="1"/>
          <p:nvPr/>
        </p:nvSpPr>
        <p:spPr>
          <a:xfrm>
            <a:off x="457200" y="753844"/>
            <a:ext cx="7924800" cy="5570756"/>
          </a:xfrm>
          <a:prstGeom prst="rect">
            <a:avLst/>
          </a:prstGeom>
          <a:noFill/>
        </p:spPr>
        <p:txBody>
          <a:bodyPr wrap="square">
            <a:spAutoFit/>
          </a:bodyPr>
          <a:lstStyle/>
          <a:p>
            <a:r>
              <a:rPr lang="en-GB">
                <a:latin typeface="Arial" panose="020B0604020202020204" pitchFamily="34" charset="0"/>
                <a:cs typeface="Arial" panose="020B0604020202020204" pitchFamily="34" charset="0"/>
              </a:rPr>
              <a:t> The following Council Members died after the report for 2023 was compiled:</a:t>
            </a:r>
          </a:p>
          <a:p>
            <a:r>
              <a:rPr lang="en-GB">
                <a:latin typeface="Arial" panose="020B0604020202020204" pitchFamily="34" charset="0"/>
                <a:cs typeface="Arial" panose="020B0604020202020204" pitchFamily="34" charset="0"/>
              </a:rPr>
              <a:t>  </a:t>
            </a:r>
          </a:p>
          <a:p>
            <a:r>
              <a:rPr lang="en-GB" sz="2000" b="1" err="1">
                <a:latin typeface="Arial" panose="020B0604020202020204" pitchFamily="34" charset="0"/>
                <a:cs typeface="Arial" panose="020B0604020202020204" pitchFamily="34" charset="0"/>
              </a:rPr>
              <a:t>Brynley</a:t>
            </a:r>
            <a:r>
              <a:rPr lang="en-GB" sz="2000" b="1">
                <a:latin typeface="Arial" panose="020B0604020202020204" pitchFamily="34" charset="0"/>
                <a:cs typeface="Arial" panose="020B0604020202020204" pitchFamily="34" charset="0"/>
              </a:rPr>
              <a:t> Alfred Richards, </a:t>
            </a:r>
            <a:r>
              <a:rPr lang="en-GB" sz="2000">
                <a:latin typeface="Arial" panose="020B0604020202020204" pitchFamily="34" charset="0"/>
                <a:cs typeface="Arial" panose="020B0604020202020204" pitchFamily="34" charset="0"/>
              </a:rPr>
              <a:t>Southwell Diocesan Guild 1978 – 1981, 1984 – 2002, East Derbyshire &amp; West Nottinghamshire Association 2014 – 2017, attended 24 meetings, died 7th May 2023</a:t>
            </a:r>
          </a:p>
          <a:p>
            <a:endParaRPr lang="en-GB" sz="200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Roland Ferguson Eccles, </a:t>
            </a:r>
            <a:r>
              <a:rPr lang="en-GB" sz="2000">
                <a:latin typeface="Arial" panose="020B0604020202020204" pitchFamily="34" charset="0"/>
                <a:cs typeface="Arial" panose="020B0604020202020204" pitchFamily="34" charset="0"/>
              </a:rPr>
              <a:t>Australia &amp; New Zealand Association 1979 – 1990, attended 10 meetings, died 12 June 2023</a:t>
            </a:r>
          </a:p>
          <a:p>
            <a:endParaRPr lang="en-GB" sz="200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Alan Paul </a:t>
            </a:r>
            <a:r>
              <a:rPr lang="en-GB" sz="2000" b="1" err="1">
                <a:latin typeface="Arial" panose="020B0604020202020204" pitchFamily="34" charset="0"/>
                <a:cs typeface="Arial" panose="020B0604020202020204" pitchFamily="34" charset="0"/>
              </a:rPr>
              <a:t>Standley</a:t>
            </a:r>
            <a:r>
              <a:rPr lang="en-GB" sz="2000" b="1">
                <a:latin typeface="Arial" panose="020B0604020202020204" pitchFamily="34" charset="0"/>
                <a:cs typeface="Arial" panose="020B0604020202020204" pitchFamily="34" charset="0"/>
              </a:rPr>
              <a:t> Berry, </a:t>
            </a:r>
            <a:r>
              <a:rPr lang="en-GB" sz="2000">
                <a:latin typeface="Arial" panose="020B0604020202020204" pitchFamily="34" charset="0"/>
                <a:cs typeface="Arial" panose="020B0604020202020204" pitchFamily="34" charset="0"/>
              </a:rPr>
              <a:t>Honorary Member 1982 – 2000, 2004 – 2007, 2008 – 2010,  Ex-officio Member 2010 – 2014, attended 21 meetings, died 11 July 2023</a:t>
            </a:r>
          </a:p>
          <a:p>
            <a:endParaRPr lang="en-GB" sz="2000" b="1">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Jeanne Elizabeth Bottomley</a:t>
            </a:r>
            <a:r>
              <a:rPr lang="en-GB" sz="2000">
                <a:latin typeface="Arial" panose="020B0604020202020204" pitchFamily="34" charset="0"/>
                <a:cs typeface="Arial" panose="020B0604020202020204" pitchFamily="34" charset="0"/>
              </a:rPr>
              <a:t>, Honorary member 1966 – 1971, attended 4 meetings, died 27 May 2023</a:t>
            </a:r>
          </a:p>
          <a:p>
            <a:endParaRPr lang="en-GB" sz="200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David Oliver </a:t>
            </a:r>
            <a:r>
              <a:rPr lang="en-GB" sz="2000" b="1" err="1">
                <a:latin typeface="Arial" panose="020B0604020202020204" pitchFamily="34" charset="0"/>
                <a:cs typeface="Arial" panose="020B0604020202020204" pitchFamily="34" charset="0"/>
              </a:rPr>
              <a:t>Knewstub</a:t>
            </a:r>
            <a:r>
              <a:rPr lang="en-GB" sz="2000">
                <a:latin typeface="Arial" panose="020B0604020202020204" pitchFamily="34" charset="0"/>
                <a:cs typeface="Arial" panose="020B0604020202020204" pitchFamily="34" charset="0"/>
              </a:rPr>
              <a:t>, Australian &amp; New Zealand Association 2002 – 2004, attended one meeting, died 10 August 2023</a:t>
            </a:r>
          </a:p>
        </p:txBody>
      </p:sp>
    </p:spTree>
    <p:extLst>
      <p:ext uri="{BB962C8B-B14F-4D97-AF65-F5344CB8AC3E}">
        <p14:creationId xmlns:p14="http://schemas.microsoft.com/office/powerpoint/2010/main" val="88595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F4BA-6B76-47B8-905D-32DEC12504F5}"/>
              </a:ext>
            </a:extLst>
          </p:cNvPr>
          <p:cNvSpPr>
            <a:spLocks noGrp="1"/>
          </p:cNvSpPr>
          <p:nvPr>
            <p:ph type="title"/>
          </p:nvPr>
        </p:nvSpPr>
        <p:spPr>
          <a:xfrm>
            <a:off x="0" y="137748"/>
            <a:ext cx="9144000" cy="613120"/>
          </a:xfrm>
        </p:spPr>
        <p:txBody>
          <a:bodyPr>
            <a:normAutofit fontScale="90000"/>
          </a:bodyPr>
          <a:lstStyle/>
          <a:p>
            <a:pPr algn="ctr"/>
            <a:r>
              <a:rPr lang="en-GB"/>
              <a:t>In </a:t>
            </a:r>
            <a:r>
              <a:rPr lang="en-GB" err="1"/>
              <a:t>Memorium</a:t>
            </a:r>
            <a:endParaRPr lang="en-GB"/>
          </a:p>
        </p:txBody>
      </p:sp>
      <p:sp>
        <p:nvSpPr>
          <p:cNvPr id="3" name="Content Placeholder 2">
            <a:extLst>
              <a:ext uri="{FF2B5EF4-FFF2-40B4-BE49-F238E27FC236}">
                <a16:creationId xmlns:a16="http://schemas.microsoft.com/office/drawing/2014/main" id="{08B0EC87-9661-461A-AC0A-CA9BA1B9F12F}"/>
              </a:ext>
            </a:extLst>
          </p:cNvPr>
          <p:cNvSpPr>
            <a:spLocks noGrp="1"/>
          </p:cNvSpPr>
          <p:nvPr>
            <p:ph idx="1"/>
          </p:nvPr>
        </p:nvSpPr>
        <p:spPr/>
        <p:txBody>
          <a:bodyPr>
            <a:normAutofit/>
          </a:bodyPr>
          <a:lstStyle/>
          <a:p>
            <a:pPr marL="0" indent="0">
              <a:buNone/>
            </a:pPr>
            <a:endParaRPr lang="en-GB"/>
          </a:p>
          <a:p>
            <a:endParaRPr lang="en-GB"/>
          </a:p>
          <a:p>
            <a:endParaRPr lang="en-GB"/>
          </a:p>
        </p:txBody>
      </p:sp>
      <p:sp>
        <p:nvSpPr>
          <p:cNvPr id="4" name="Content Placeholder 2">
            <a:extLst>
              <a:ext uri="{FF2B5EF4-FFF2-40B4-BE49-F238E27FC236}">
                <a16:creationId xmlns:a16="http://schemas.microsoft.com/office/drawing/2014/main" id="{5D9E4263-3ACC-55BC-8548-07974C958272}"/>
              </a:ext>
            </a:extLst>
          </p:cNvPr>
          <p:cNvSpPr txBox="1">
            <a:spLocks/>
          </p:cNvSpPr>
          <p:nvPr/>
        </p:nvSpPr>
        <p:spPr>
          <a:xfrm>
            <a:off x="609600" y="20878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D7B8E338-9C75-5EE9-AC5F-EC6AAE33FF02}"/>
              </a:ext>
            </a:extLst>
          </p:cNvPr>
          <p:cNvSpPr txBox="1">
            <a:spLocks/>
          </p:cNvSpPr>
          <p:nvPr/>
        </p:nvSpPr>
        <p:spPr>
          <a:xfrm>
            <a:off x="762000" y="2240280"/>
            <a:ext cx="8229600" cy="4389120"/>
          </a:xfrm>
          <a:prstGeom prst="rect">
            <a:avLst/>
          </a:prstGeom>
        </p:spPr>
        <p:txBody>
          <a:bodyPr vert="horz">
            <a:normAutofit/>
          </a:bodyPr>
          <a:lstStyle>
            <a:lvl1pPr marL="571500" indent="-571500" algn="l" rtl="0" eaLnBrk="1" latinLnBrk="0" hangingPunct="1">
              <a:spcBef>
                <a:spcPct val="20000"/>
              </a:spcBef>
              <a:buClr>
                <a:schemeClr val="tx2"/>
              </a:buClr>
              <a:buSzPct val="100000"/>
              <a:buFont typeface="Arial" panose="020B0604020202020204" pitchFamily="34" charset="0"/>
              <a:buChar char="•"/>
              <a:defRPr kumimoji="0" sz="3600" kern="1200">
                <a:solidFill>
                  <a:schemeClr val="tx1"/>
                </a:solidFill>
                <a:latin typeface="+mn-lt"/>
                <a:ea typeface="+mn-ea"/>
                <a:cs typeface="+mn-cs"/>
              </a:defRPr>
            </a:lvl1pPr>
            <a:lvl2pPr marL="964692" indent="-571500" algn="l" rtl="0" eaLnBrk="1" latinLnBrk="0" hangingPunct="1">
              <a:spcBef>
                <a:spcPct val="20000"/>
              </a:spcBef>
              <a:buClr>
                <a:schemeClr val="tx2"/>
              </a:buClr>
              <a:buSzPct val="85000"/>
              <a:buFont typeface="Arial" panose="020B0604020202020204" pitchFamily="34" charset="0"/>
              <a:buChar char="•"/>
              <a:defRPr kumimoji="0" sz="3600" kern="1200">
                <a:solidFill>
                  <a:schemeClr val="tx1"/>
                </a:solidFill>
                <a:latin typeface="+mn-lt"/>
                <a:ea typeface="+mn-ea"/>
                <a:cs typeface="+mn-cs"/>
              </a:defRPr>
            </a:lvl2pPr>
            <a:lvl3pPr marL="1239012" indent="-571500" algn="l" rtl="0" eaLnBrk="1" latinLnBrk="0" hangingPunct="1">
              <a:spcBef>
                <a:spcPct val="20000"/>
              </a:spcBef>
              <a:buClr>
                <a:schemeClr val="tx2"/>
              </a:buClr>
              <a:buSzPct val="70000"/>
              <a:buFont typeface="Arial" panose="020B0604020202020204" pitchFamily="34" charset="0"/>
              <a:buChar char="•"/>
              <a:defRPr kumimoji="0" sz="3600" kern="1200">
                <a:solidFill>
                  <a:schemeClr val="tx1"/>
                </a:solidFill>
                <a:latin typeface="+mn-lt"/>
                <a:ea typeface="+mn-ea"/>
                <a:cs typeface="+mn-cs"/>
              </a:defRPr>
            </a:lvl3pPr>
            <a:lvl4pPr marL="154990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4pPr>
            <a:lvl5pPr marL="1824228" indent="-571500" algn="l" rtl="0" eaLnBrk="1" latinLnBrk="0" hangingPunct="1">
              <a:spcBef>
                <a:spcPct val="20000"/>
              </a:spcBef>
              <a:buClr>
                <a:schemeClr val="tx2"/>
              </a:buClr>
              <a:buSzPct val="65000"/>
              <a:buFont typeface="Arial" panose="020B0604020202020204" pitchFamily="34" charset="0"/>
              <a:buChar char="•"/>
              <a:defRPr kumimoji="0" sz="3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None/>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a:p>
            <a:pPr marL="571500" marR="0" lvl="0" indent="-571500" algn="l" defTabSz="914400" rtl="0" eaLnBrk="1" fontAlgn="auto" latinLnBrk="0" hangingPunct="1">
              <a:lnSpc>
                <a:spcPct val="100000"/>
              </a:lnSpc>
              <a:spcBef>
                <a:spcPct val="20000"/>
              </a:spcBef>
              <a:spcAft>
                <a:spcPts val="0"/>
              </a:spcAft>
              <a:buClr>
                <a:srgbClr val="04617B"/>
              </a:buClr>
              <a:buSzPct val="100000"/>
              <a:buFont typeface="Arial" panose="020B0604020202020204" pitchFamily="34" charset="0"/>
              <a:buChar char="•"/>
              <a:tabLst/>
              <a:defRPr/>
            </a:pPr>
            <a:endParaRPr kumimoji="0" lang="en-GB" sz="3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353E28B-DEDA-DDBE-6B97-A8B6F1CC7366}"/>
              </a:ext>
            </a:extLst>
          </p:cNvPr>
          <p:cNvSpPr txBox="1"/>
          <p:nvPr/>
        </p:nvSpPr>
        <p:spPr>
          <a:xfrm>
            <a:off x="762000" y="750868"/>
            <a:ext cx="7924800" cy="58785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The following Council Members died after the 2023 Council  meeting:</a:t>
            </a:r>
          </a:p>
          <a:p>
            <a:r>
              <a:rPr lang="en-GB">
                <a:latin typeface="Arial" panose="020B0604020202020204" pitchFamily="34" charset="0"/>
                <a:cs typeface="Arial" panose="020B0604020202020204" pitchFamily="34" charset="0"/>
              </a:rPr>
              <a:t> </a:t>
            </a:r>
          </a:p>
          <a:p>
            <a:r>
              <a:rPr lang="en-GB" sz="2000" b="1">
                <a:latin typeface="Arial" panose="020B0604020202020204" pitchFamily="34" charset="0"/>
                <a:cs typeface="Arial" panose="020B0604020202020204" pitchFamily="34" charset="0"/>
              </a:rPr>
              <a:t>James Linnell</a:t>
            </a:r>
            <a:r>
              <a:rPr lang="en-GB" sz="2000">
                <a:latin typeface="Arial" panose="020B0604020202020204" pitchFamily="34" charset="0"/>
                <a:cs typeface="Arial" panose="020B0604020202020204" pitchFamily="34" charset="0"/>
              </a:rPr>
              <a:t>, Peterborough Diocesan Guild 1966 – 1972, attended 5 meetings, died 15 September 2023</a:t>
            </a:r>
          </a:p>
          <a:p>
            <a:endParaRPr lang="en-GB" sz="2000" b="1">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Giancarlo </a:t>
            </a:r>
            <a:r>
              <a:rPr lang="en-GB" sz="2000" b="1" err="1">
                <a:latin typeface="Arial" panose="020B0604020202020204" pitchFamily="34" charset="0"/>
                <a:cs typeface="Arial" panose="020B0604020202020204" pitchFamily="34" charset="0"/>
              </a:rPr>
              <a:t>Tommasi</a:t>
            </a:r>
            <a:r>
              <a:rPr lang="en-GB" sz="2000" b="1">
                <a:latin typeface="Arial" panose="020B0604020202020204" pitchFamily="34" charset="0"/>
                <a:cs typeface="Arial" panose="020B0604020202020204" pitchFamily="34" charset="0"/>
              </a:rPr>
              <a:t>, </a:t>
            </a:r>
            <a:r>
              <a:rPr lang="en-GB" sz="2000">
                <a:latin typeface="Arial" panose="020B0604020202020204" pitchFamily="34" charset="0"/>
                <a:cs typeface="Arial" panose="020B0604020202020204" pitchFamily="34" charset="0"/>
              </a:rPr>
              <a:t>Veronese Society 1988 – 1990, 1996 – 1999, attended 6 meetings, died 16 September 2023</a:t>
            </a:r>
          </a:p>
          <a:p>
            <a:endParaRPr lang="en-GB" sz="200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Wendy Piercy (</a:t>
            </a:r>
            <a:r>
              <a:rPr lang="en-GB" sz="2000" b="1" err="1">
                <a:latin typeface="Arial" panose="020B0604020202020204" pitchFamily="34" charset="0"/>
                <a:cs typeface="Arial" panose="020B0604020202020204" pitchFamily="34" charset="0"/>
              </a:rPr>
              <a:t>neé</a:t>
            </a:r>
            <a:r>
              <a:rPr lang="en-GB" sz="2000" b="1">
                <a:latin typeface="Arial" panose="020B0604020202020204" pitchFamily="34" charset="0"/>
                <a:cs typeface="Arial" panose="020B0604020202020204" pitchFamily="34" charset="0"/>
              </a:rPr>
              <a:t> Philips)</a:t>
            </a:r>
            <a:r>
              <a:rPr lang="en-GB" sz="2000">
                <a:latin typeface="Arial" panose="020B0604020202020204" pitchFamily="34" charset="0"/>
                <a:cs typeface="Arial" panose="020B0604020202020204" pitchFamily="34" charset="0"/>
              </a:rPr>
              <a:t>, Bedfordshire Association 1999 – 2011, attended 11 meetings, died 20 </a:t>
            </a:r>
            <a:r>
              <a:rPr lang="en-GB" sz="2000" err="1">
                <a:latin typeface="Arial" panose="020B0604020202020204" pitchFamily="34" charset="0"/>
                <a:cs typeface="Arial" panose="020B0604020202020204" pitchFamily="34" charset="0"/>
              </a:rPr>
              <a:t>Seotember</a:t>
            </a:r>
            <a:r>
              <a:rPr lang="en-GB" sz="2000">
                <a:latin typeface="Arial" panose="020B0604020202020204" pitchFamily="34" charset="0"/>
                <a:cs typeface="Arial" panose="020B0604020202020204" pitchFamily="34" charset="0"/>
              </a:rPr>
              <a:t> 2023</a:t>
            </a:r>
          </a:p>
          <a:p>
            <a:endParaRPr lang="en-GB" sz="200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Peter Appleby Trotman</a:t>
            </a:r>
            <a:r>
              <a:rPr lang="en-GB" sz="2000">
                <a:latin typeface="Arial" panose="020B0604020202020204" pitchFamily="34" charset="0"/>
                <a:cs typeface="Arial" panose="020B0604020202020204" pitchFamily="34" charset="0"/>
              </a:rPr>
              <a:t>, North American Guild alternate 1994 – 1996, member 1996 – 2008, Honorary member 2008 – 2010, Additional member 2010 – 2018, attended 20 meetings, </a:t>
            </a:r>
          </a:p>
          <a:p>
            <a:r>
              <a:rPr lang="en-GB" sz="2000">
                <a:latin typeface="Arial" panose="020B0604020202020204" pitchFamily="34" charset="0"/>
                <a:cs typeface="Arial" panose="020B0604020202020204" pitchFamily="34" charset="0"/>
              </a:rPr>
              <a:t>died 27 January 2024 </a:t>
            </a:r>
          </a:p>
          <a:p>
            <a:endParaRPr lang="en-GB" sz="200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Rev. David Lewis Cawley</a:t>
            </a:r>
            <a:r>
              <a:rPr lang="en-GB" sz="2000">
                <a:latin typeface="Arial" panose="020B0604020202020204" pitchFamily="34" charset="0"/>
                <a:cs typeface="Arial" panose="020B0604020202020204" pitchFamily="34" charset="0"/>
              </a:rPr>
              <a:t>, Gloucester &amp; Bristol Diocesan Association 1993 – 1996, attended 3 meetings, died 6 February 2024</a:t>
            </a:r>
          </a:p>
        </p:txBody>
      </p:sp>
    </p:spTree>
    <p:extLst>
      <p:ext uri="{BB962C8B-B14F-4D97-AF65-F5344CB8AC3E}">
        <p14:creationId xmlns:p14="http://schemas.microsoft.com/office/powerpoint/2010/main" val="422264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206b9fb-5687-4502-9152-9086e41ea00e" xsi:nil="true"/>
    <lcf76f155ced4ddcb4097134ff3c332f xmlns="29b9253c-fe74-4301-9a27-c40a414d013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6B33CB6C79944CA93A730341798C6A" ma:contentTypeVersion="18" ma:contentTypeDescription="Create a new document." ma:contentTypeScope="" ma:versionID="dd74f78cb048ae3ea6a70f3838397747">
  <xsd:schema xmlns:xsd="http://www.w3.org/2001/XMLSchema" xmlns:xs="http://www.w3.org/2001/XMLSchema" xmlns:p="http://schemas.microsoft.com/office/2006/metadata/properties" xmlns:ns2="29b9253c-fe74-4301-9a27-c40a414d0139" xmlns:ns3="5206b9fb-5687-4502-9152-9086e41ea00e" targetNamespace="http://schemas.microsoft.com/office/2006/metadata/properties" ma:root="true" ma:fieldsID="1d1bba686d8e91f76da2645687c1c468" ns2:_="" ns3:_="">
    <xsd:import namespace="29b9253c-fe74-4301-9a27-c40a414d0139"/>
    <xsd:import namespace="5206b9fb-5687-4502-9152-9086e41ea0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9253c-fe74-4301-9a27-c40a414d01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963fdb8-2dd9-4f64-a39c-01335da5d8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06b9fb-5687-4502-9152-9086e41ea00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c2bf81-d808-44d4-88dc-f3ddd57d99d9}" ma:internalName="TaxCatchAll" ma:showField="CatchAllData" ma:web="5206b9fb-5687-4502-9152-9086e41ea0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2C09A0-FBCF-4849-B8D1-C7F4759F1DBA}">
  <ds:schemaRefs>
    <ds:schemaRef ds:uri="http://schemas.microsoft.com/sharepoint/v3/contenttype/forms"/>
  </ds:schemaRefs>
</ds:datastoreItem>
</file>

<file path=customXml/itemProps2.xml><?xml version="1.0" encoding="utf-8"?>
<ds:datastoreItem xmlns:ds="http://schemas.openxmlformats.org/officeDocument/2006/customXml" ds:itemID="{571AD44E-D098-4247-B973-0986B3AB6F3F}">
  <ds:schemaRefs>
    <ds:schemaRef ds:uri="http://schemas.microsoft.com/office/2006/metadata/properties"/>
    <ds:schemaRef ds:uri="http://www.w3.org/XML/1998/namespace"/>
    <ds:schemaRef ds:uri="http://purl.org/dc/elements/1.1/"/>
    <ds:schemaRef ds:uri="http://schemas.microsoft.com/office/infopath/2007/PartnerControls"/>
    <ds:schemaRef ds:uri="29b9253c-fe74-4301-9a27-c40a414d0139"/>
    <ds:schemaRef ds:uri="http://schemas.microsoft.com/office/2006/documentManagement/types"/>
    <ds:schemaRef ds:uri="http://purl.org/dc/terms/"/>
    <ds:schemaRef ds:uri="http://schemas.openxmlformats.org/package/2006/metadata/core-properties"/>
    <ds:schemaRef ds:uri="5206b9fb-5687-4502-9152-9086e41ea00e"/>
    <ds:schemaRef ds:uri="http://purl.org/dc/dcmitype/"/>
  </ds:schemaRefs>
</ds:datastoreItem>
</file>

<file path=customXml/itemProps3.xml><?xml version="1.0" encoding="utf-8"?>
<ds:datastoreItem xmlns:ds="http://schemas.openxmlformats.org/officeDocument/2006/customXml" ds:itemID="{6EBEDBF9-CD21-4187-A417-B28F20AA2968}">
  <ds:schemaRefs>
    <ds:schemaRef ds:uri="29b9253c-fe74-4301-9a27-c40a414d0139"/>
    <ds:schemaRef ds:uri="5206b9fb-5687-4502-9152-9086e41ea0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1742</Words>
  <Application>Microsoft Macintosh PowerPoint</Application>
  <PresentationFormat>On-screen Show (4:3)</PresentationFormat>
  <Paragraphs>252</Paragraphs>
  <Slides>35</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35</vt:i4>
      </vt:variant>
    </vt:vector>
  </HeadingPairs>
  <TitlesOfParts>
    <vt:vector size="48" baseType="lpstr">
      <vt:lpstr>Aptos</vt:lpstr>
      <vt:lpstr>Aptos Display</vt:lpstr>
      <vt:lpstr>Arial</vt:lpstr>
      <vt:lpstr>Calibri</vt:lpstr>
      <vt:lpstr>Calibri Light</vt:lpstr>
      <vt:lpstr>Consolas</vt:lpstr>
      <vt:lpstr>Lato</vt:lpstr>
      <vt:lpstr>Wingdings 2</vt:lpstr>
      <vt:lpstr>Office Theme</vt:lpstr>
      <vt:lpstr>1_Office Theme</vt:lpstr>
      <vt:lpstr>Flow</vt:lpstr>
      <vt:lpstr>2_Office Theme</vt:lpstr>
      <vt:lpstr>Office 2013 - 2022 Theme</vt:lpstr>
      <vt:lpstr>Annual General Meeting Saturday 7th September 2024 </vt:lpstr>
      <vt:lpstr>Annual General Meeting Saturday 7th September 2024 </vt:lpstr>
      <vt:lpstr>New Members 2024</vt:lpstr>
      <vt:lpstr>New Members 2024</vt:lpstr>
      <vt:lpstr>Annual General Meeting Saturday 7th September 2024 </vt:lpstr>
      <vt:lpstr>Apologies for Absence Apologies have been received from the following:</vt:lpstr>
      <vt:lpstr>Annual General Meeting Saturday 7th September 2024 </vt:lpstr>
      <vt:lpstr>In Memorium</vt:lpstr>
      <vt:lpstr>In Memorium</vt:lpstr>
      <vt:lpstr>In Memorium</vt:lpstr>
      <vt:lpstr>In Memorium</vt:lpstr>
      <vt:lpstr>In Memorium</vt:lpstr>
      <vt:lpstr>Annual General Meeting Saturday 7th September 2024 </vt:lpstr>
      <vt:lpstr>Membership of the Council</vt:lpstr>
      <vt:lpstr>Annual General Meeting Saturday 7th September 2024 </vt:lpstr>
      <vt:lpstr>PowerPoint Presentation</vt:lpstr>
      <vt:lpstr>PowerPoint Presentation</vt:lpstr>
      <vt:lpstr>PowerPoint Presentation</vt:lpstr>
      <vt:lpstr>PowerPoint Presentation</vt:lpstr>
      <vt:lpstr>PowerPoint Presentation</vt:lpstr>
      <vt:lpstr>Annual General Meeting Saturday 7th September 2024 </vt:lpstr>
      <vt:lpstr>Motion A</vt:lpstr>
      <vt:lpstr>Annual General Meeting Saturday 7th September 2024 </vt:lpstr>
      <vt:lpstr>Motion B</vt:lpstr>
      <vt:lpstr>Annual General Meeting Saturday 7th September 2024 </vt:lpstr>
      <vt:lpstr>5-7 September 2025</vt:lpstr>
      <vt:lpstr>Annual General Meeting Saturday 7th September 2024 </vt:lpstr>
      <vt:lpstr>2026 CCCBR AGM  </vt:lpstr>
      <vt:lpstr>Annual General Meeting Saturday 7th September 2024 </vt:lpstr>
      <vt:lpstr>Extra Slides if Needed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General Meeting Saturday 7th September 2024 </dc:title>
  <dc:creator>Ernie de Legh-Runciman</dc:creator>
  <cp:lastModifiedBy>Tina Stoecklin</cp:lastModifiedBy>
  <cp:revision>2</cp:revision>
  <dcterms:created xsi:type="dcterms:W3CDTF">2024-08-15T18:13:39Z</dcterms:created>
  <dcterms:modified xsi:type="dcterms:W3CDTF">2024-09-08T15:21:17Z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0x0101006F6B33CB6C79944CA93A730341798C6A</vt:lpwstr>
  </property>
  <property fmtid="{D5CDD505-2E9C-101B-9397-08002B2CF9AE}" pid="3" name="MediaServiceImageTags">
    <vt:lpwstr/>
  </property>
</Properties>
</file>